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8089900" cy="11226800"/>
  <p:notesSz cx="8089900" cy="11226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6034E9-0B78-B8FB-DC52-46DC55E93242}" name="Nicola Leek" initials="NL" userId="S::Nicola.Leek@croudace.co.uk::47697d03-8ebf-4c7a-b948-cf21dd2da5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81"/>
    <a:srgbClr val="7CB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453DF-9F7D-49D1-A1E6-1DB52A6D11BA}" v="1" dt="2025-10-22T09:16: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8"/>
    <p:restoredTop sz="94645"/>
  </p:normalViewPr>
  <p:slideViewPr>
    <p:cSldViewPr>
      <p:cViewPr varScale="1">
        <p:scale>
          <a:sx n="48" d="100"/>
          <a:sy n="48" d="100"/>
        </p:scale>
        <p:origin x="2573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218" y="3480308"/>
            <a:ext cx="6881812" cy="2357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0" i="0">
                <a:solidFill>
                  <a:srgbClr val="007C8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4437" y="6287008"/>
            <a:ext cx="5667375" cy="280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dirty="0"/>
              <a:t>17/12/2024</a:t>
            </a:r>
            <a:r>
              <a:rPr spc="245" dirty="0"/>
              <a:t> </a:t>
            </a:r>
            <a:r>
              <a:rPr spc="-10" dirty="0"/>
              <a:t>16:37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10" dirty="0"/>
              <a:t>P22-</a:t>
            </a:r>
            <a:r>
              <a:rPr dirty="0"/>
              <a:t>2332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A4</a:t>
            </a:r>
            <a:r>
              <a:rPr spc="-20" dirty="0"/>
              <a:t> </a:t>
            </a:r>
            <a:r>
              <a:rPr dirty="0"/>
              <a:t>Newsletter</a:t>
            </a:r>
            <a:r>
              <a:rPr spc="-25" dirty="0"/>
              <a:t> </a:t>
            </a:r>
            <a:r>
              <a:rPr dirty="0"/>
              <a:t>17Dec24.indd</a:t>
            </a:r>
            <a:r>
              <a:rPr spc="254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rgbClr val="007C8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dirty="0"/>
              <a:t>17/12/2024</a:t>
            </a:r>
            <a:r>
              <a:rPr spc="245" dirty="0"/>
              <a:t> </a:t>
            </a:r>
            <a:r>
              <a:rPr spc="-10" dirty="0"/>
              <a:t>16:37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10" dirty="0"/>
              <a:t>P22-</a:t>
            </a:r>
            <a:r>
              <a:rPr dirty="0"/>
              <a:t>2332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A4</a:t>
            </a:r>
            <a:r>
              <a:rPr spc="-20" dirty="0"/>
              <a:t> </a:t>
            </a:r>
            <a:r>
              <a:rPr dirty="0"/>
              <a:t>Newsletter</a:t>
            </a:r>
            <a:r>
              <a:rPr spc="-25" dirty="0"/>
              <a:t> </a:t>
            </a:r>
            <a:r>
              <a:rPr dirty="0"/>
              <a:t>17Dec24.indd</a:t>
            </a:r>
            <a:r>
              <a:rPr spc="254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rgbClr val="007C8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4812" y="2582164"/>
            <a:ext cx="3521868" cy="7409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69568" y="2582164"/>
            <a:ext cx="3521868" cy="7409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dirty="0"/>
              <a:t>17/12/2024</a:t>
            </a:r>
            <a:r>
              <a:rPr spc="245" dirty="0"/>
              <a:t> </a:t>
            </a:r>
            <a:r>
              <a:rPr spc="-10" dirty="0"/>
              <a:t>16:37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10" dirty="0"/>
              <a:t>P22-</a:t>
            </a:r>
            <a:r>
              <a:rPr dirty="0"/>
              <a:t>2332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A4</a:t>
            </a:r>
            <a:r>
              <a:rPr spc="-20" dirty="0"/>
              <a:t> </a:t>
            </a:r>
            <a:r>
              <a:rPr dirty="0"/>
              <a:t>Newsletter</a:t>
            </a:r>
            <a:r>
              <a:rPr spc="-25" dirty="0"/>
              <a:t> </a:t>
            </a:r>
            <a:r>
              <a:rPr dirty="0"/>
              <a:t>17Dec24.indd</a:t>
            </a:r>
            <a:r>
              <a:rPr spc="254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rgbClr val="007C8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dirty="0"/>
              <a:t>17/12/2024</a:t>
            </a:r>
            <a:r>
              <a:rPr spc="245" dirty="0"/>
              <a:t> </a:t>
            </a:r>
            <a:r>
              <a:rPr spc="-10" dirty="0"/>
              <a:t>16:37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10" dirty="0"/>
              <a:t>P22-</a:t>
            </a:r>
            <a:r>
              <a:rPr dirty="0"/>
              <a:t>2332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A4</a:t>
            </a:r>
            <a:r>
              <a:rPr spc="-20" dirty="0"/>
              <a:t> </a:t>
            </a:r>
            <a:r>
              <a:rPr dirty="0"/>
              <a:t>Newsletter</a:t>
            </a:r>
            <a:r>
              <a:rPr spc="-25" dirty="0"/>
              <a:t> </a:t>
            </a:r>
            <a:r>
              <a:rPr dirty="0"/>
              <a:t>17Dec24.indd</a:t>
            </a:r>
            <a:r>
              <a:rPr spc="254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dirty="0"/>
              <a:t>17/12/2024</a:t>
            </a:r>
            <a:r>
              <a:rPr spc="245" dirty="0"/>
              <a:t> </a:t>
            </a:r>
            <a:r>
              <a:rPr spc="-10" dirty="0"/>
              <a:t>16:37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10" dirty="0"/>
              <a:t>P22-</a:t>
            </a:r>
            <a:r>
              <a:rPr dirty="0"/>
              <a:t>2332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A4</a:t>
            </a:r>
            <a:r>
              <a:rPr spc="-20" dirty="0"/>
              <a:t> </a:t>
            </a:r>
            <a:r>
              <a:rPr dirty="0"/>
              <a:t>Newsletter</a:t>
            </a:r>
            <a:r>
              <a:rPr spc="-25" dirty="0"/>
              <a:t> </a:t>
            </a:r>
            <a:r>
              <a:rPr dirty="0"/>
              <a:t>17Dec24.indd</a:t>
            </a:r>
            <a:r>
              <a:rPr spc="254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8699" y="1453103"/>
            <a:ext cx="7776209" cy="62865"/>
          </a:xfrm>
          <a:custGeom>
            <a:avLst/>
            <a:gdLst/>
            <a:ahLst/>
            <a:cxnLst/>
            <a:rect l="l" t="t" r="r" b="b"/>
            <a:pathLst>
              <a:path w="7776209" h="62865">
                <a:moveTo>
                  <a:pt x="0" y="62260"/>
                </a:moveTo>
                <a:lnTo>
                  <a:pt x="7775994" y="62260"/>
                </a:lnTo>
                <a:lnTo>
                  <a:pt x="7775994" y="0"/>
                </a:lnTo>
                <a:lnTo>
                  <a:pt x="0" y="0"/>
                </a:lnTo>
                <a:lnTo>
                  <a:pt x="0" y="62260"/>
                </a:lnTo>
                <a:close/>
              </a:path>
            </a:pathLst>
          </a:custGeom>
          <a:solidFill>
            <a:srgbClr val="007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8699" y="158699"/>
            <a:ext cx="7776209" cy="1243965"/>
          </a:xfrm>
          <a:custGeom>
            <a:avLst/>
            <a:gdLst/>
            <a:ahLst/>
            <a:cxnLst/>
            <a:rect l="l" t="t" r="r" b="b"/>
            <a:pathLst>
              <a:path w="7776209" h="1243965">
                <a:moveTo>
                  <a:pt x="0" y="1243604"/>
                </a:moveTo>
                <a:lnTo>
                  <a:pt x="7775994" y="1243604"/>
                </a:lnTo>
                <a:lnTo>
                  <a:pt x="7775994" y="0"/>
                </a:lnTo>
                <a:lnTo>
                  <a:pt x="0" y="0"/>
                </a:lnTo>
                <a:lnTo>
                  <a:pt x="0" y="1243604"/>
                </a:lnTo>
                <a:close/>
              </a:path>
            </a:pathLst>
          </a:custGeom>
          <a:solidFill>
            <a:srgbClr val="007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8699" y="10558433"/>
            <a:ext cx="7776209" cy="508634"/>
          </a:xfrm>
          <a:custGeom>
            <a:avLst/>
            <a:gdLst/>
            <a:ahLst/>
            <a:cxnLst/>
            <a:rect l="l" t="t" r="r" b="b"/>
            <a:pathLst>
              <a:path w="7776209" h="508634">
                <a:moveTo>
                  <a:pt x="0" y="508269"/>
                </a:moveTo>
                <a:lnTo>
                  <a:pt x="7775994" y="508269"/>
                </a:lnTo>
                <a:lnTo>
                  <a:pt x="7775994" y="0"/>
                </a:lnTo>
                <a:lnTo>
                  <a:pt x="0" y="0"/>
                </a:lnTo>
                <a:lnTo>
                  <a:pt x="0" y="508269"/>
                </a:lnTo>
                <a:close/>
              </a:path>
            </a:pathLst>
          </a:custGeom>
          <a:solidFill>
            <a:srgbClr val="007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8700" y="1402303"/>
            <a:ext cx="7776209" cy="50800"/>
          </a:xfrm>
          <a:custGeom>
            <a:avLst/>
            <a:gdLst/>
            <a:ahLst/>
            <a:cxnLst/>
            <a:rect l="l" t="t" r="r" b="b"/>
            <a:pathLst>
              <a:path w="7776209" h="50800">
                <a:moveTo>
                  <a:pt x="7776005" y="0"/>
                </a:moveTo>
                <a:lnTo>
                  <a:pt x="0" y="0"/>
                </a:lnTo>
                <a:lnTo>
                  <a:pt x="0" y="50800"/>
                </a:lnTo>
                <a:lnTo>
                  <a:pt x="7776005" y="50800"/>
                </a:lnTo>
                <a:lnTo>
                  <a:pt x="7776005" y="0"/>
                </a:lnTo>
                <a:close/>
              </a:path>
            </a:pathLst>
          </a:custGeom>
          <a:solidFill>
            <a:srgbClr val="A1A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700" y="10507633"/>
            <a:ext cx="7776209" cy="50800"/>
          </a:xfrm>
          <a:custGeom>
            <a:avLst/>
            <a:gdLst/>
            <a:ahLst/>
            <a:cxnLst/>
            <a:rect l="l" t="t" r="r" b="b"/>
            <a:pathLst>
              <a:path w="7776209" h="50800">
                <a:moveTo>
                  <a:pt x="7776005" y="0"/>
                </a:moveTo>
                <a:lnTo>
                  <a:pt x="0" y="0"/>
                </a:lnTo>
                <a:lnTo>
                  <a:pt x="0" y="50800"/>
                </a:lnTo>
                <a:lnTo>
                  <a:pt x="7776005" y="50799"/>
                </a:lnTo>
                <a:lnTo>
                  <a:pt x="7776005" y="0"/>
                </a:lnTo>
                <a:close/>
              </a:path>
            </a:pathLst>
          </a:custGeom>
          <a:solidFill>
            <a:srgbClr val="A1A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428665" y="638304"/>
            <a:ext cx="286385" cy="427990"/>
          </a:xfrm>
          <a:custGeom>
            <a:avLst/>
            <a:gdLst/>
            <a:ahLst/>
            <a:cxnLst/>
            <a:rect l="l" t="t" r="r" b="b"/>
            <a:pathLst>
              <a:path w="286385" h="427990">
                <a:moveTo>
                  <a:pt x="54660" y="0"/>
                </a:moveTo>
                <a:lnTo>
                  <a:pt x="0" y="0"/>
                </a:lnTo>
                <a:lnTo>
                  <a:pt x="0" y="427647"/>
                </a:lnTo>
                <a:lnTo>
                  <a:pt x="54660" y="427647"/>
                </a:lnTo>
                <a:lnTo>
                  <a:pt x="54660" y="266992"/>
                </a:lnTo>
                <a:lnTo>
                  <a:pt x="61438" y="223717"/>
                </a:lnTo>
                <a:lnTo>
                  <a:pt x="80703" y="192346"/>
                </a:lnTo>
                <a:lnTo>
                  <a:pt x="110858" y="173250"/>
                </a:lnTo>
                <a:lnTo>
                  <a:pt x="150304" y="166801"/>
                </a:lnTo>
                <a:lnTo>
                  <a:pt x="184878" y="172261"/>
                </a:lnTo>
                <a:lnTo>
                  <a:pt x="210434" y="188715"/>
                </a:lnTo>
                <a:lnTo>
                  <a:pt x="226276" y="216275"/>
                </a:lnTo>
                <a:lnTo>
                  <a:pt x="231711" y="255054"/>
                </a:lnTo>
                <a:lnTo>
                  <a:pt x="231711" y="427647"/>
                </a:lnTo>
                <a:lnTo>
                  <a:pt x="286372" y="427647"/>
                </a:lnTo>
                <a:lnTo>
                  <a:pt x="286372" y="248780"/>
                </a:lnTo>
                <a:lnTo>
                  <a:pt x="280397" y="201058"/>
                </a:lnTo>
                <a:lnTo>
                  <a:pt x="263436" y="164319"/>
                </a:lnTo>
                <a:lnTo>
                  <a:pt x="236937" y="138347"/>
                </a:lnTo>
                <a:lnTo>
                  <a:pt x="202346" y="122923"/>
                </a:lnTo>
                <a:lnTo>
                  <a:pt x="161112" y="117830"/>
                </a:lnTo>
                <a:lnTo>
                  <a:pt x="128232" y="120865"/>
                </a:lnTo>
                <a:lnTo>
                  <a:pt x="99137" y="129720"/>
                </a:lnTo>
                <a:lnTo>
                  <a:pt x="74417" y="144019"/>
                </a:lnTo>
                <a:lnTo>
                  <a:pt x="54660" y="163385"/>
                </a:lnTo>
                <a:lnTo>
                  <a:pt x="54660" y="0"/>
                </a:lnTo>
                <a:close/>
              </a:path>
            </a:pathLst>
          </a:custGeom>
          <a:solidFill>
            <a:srgbClr val="A1A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781657" y="757373"/>
            <a:ext cx="313690" cy="308610"/>
          </a:xfrm>
          <a:custGeom>
            <a:avLst/>
            <a:gdLst/>
            <a:ahLst/>
            <a:cxnLst/>
            <a:rect l="l" t="t" r="r" b="b"/>
            <a:pathLst>
              <a:path w="313689" h="308609">
                <a:moveTo>
                  <a:pt x="157124" y="0"/>
                </a:moveTo>
                <a:lnTo>
                  <a:pt x="106026" y="7350"/>
                </a:lnTo>
                <a:lnTo>
                  <a:pt x="62715" y="28198"/>
                </a:lnTo>
                <a:lnTo>
                  <a:pt x="29240" y="60742"/>
                </a:lnTo>
                <a:lnTo>
                  <a:pt x="7651" y="103180"/>
                </a:lnTo>
                <a:lnTo>
                  <a:pt x="0" y="153708"/>
                </a:lnTo>
                <a:lnTo>
                  <a:pt x="7651" y="204295"/>
                </a:lnTo>
                <a:lnTo>
                  <a:pt x="29240" y="246874"/>
                </a:lnTo>
                <a:lnTo>
                  <a:pt x="62715" y="279588"/>
                </a:lnTo>
                <a:lnTo>
                  <a:pt x="106026" y="300578"/>
                </a:lnTo>
                <a:lnTo>
                  <a:pt x="157124" y="307987"/>
                </a:lnTo>
                <a:lnTo>
                  <a:pt x="208167" y="300578"/>
                </a:lnTo>
                <a:lnTo>
                  <a:pt x="251338" y="279588"/>
                </a:lnTo>
                <a:lnTo>
                  <a:pt x="271104" y="260172"/>
                </a:lnTo>
                <a:lnTo>
                  <a:pt x="157124" y="260172"/>
                </a:lnTo>
                <a:lnTo>
                  <a:pt x="116705" y="252582"/>
                </a:lnTo>
                <a:lnTo>
                  <a:pt x="84397" y="231062"/>
                </a:lnTo>
                <a:lnTo>
                  <a:pt x="62976" y="197480"/>
                </a:lnTo>
                <a:lnTo>
                  <a:pt x="55219" y="153708"/>
                </a:lnTo>
                <a:lnTo>
                  <a:pt x="62976" y="110025"/>
                </a:lnTo>
                <a:lnTo>
                  <a:pt x="84397" y="76639"/>
                </a:lnTo>
                <a:lnTo>
                  <a:pt x="116705" y="55315"/>
                </a:lnTo>
                <a:lnTo>
                  <a:pt x="157124" y="47815"/>
                </a:lnTo>
                <a:lnTo>
                  <a:pt x="271413" y="47815"/>
                </a:lnTo>
                <a:lnTo>
                  <a:pt x="251338" y="28198"/>
                </a:lnTo>
                <a:lnTo>
                  <a:pt x="208167" y="7350"/>
                </a:lnTo>
                <a:lnTo>
                  <a:pt x="157124" y="0"/>
                </a:lnTo>
                <a:close/>
              </a:path>
              <a:path w="313689" h="308609">
                <a:moveTo>
                  <a:pt x="271413" y="47815"/>
                </a:moveTo>
                <a:lnTo>
                  <a:pt x="157124" y="47815"/>
                </a:lnTo>
                <a:lnTo>
                  <a:pt x="197460" y="55315"/>
                </a:lnTo>
                <a:lnTo>
                  <a:pt x="229576" y="76639"/>
                </a:lnTo>
                <a:lnTo>
                  <a:pt x="250802" y="110025"/>
                </a:lnTo>
                <a:lnTo>
                  <a:pt x="258470" y="153708"/>
                </a:lnTo>
                <a:lnTo>
                  <a:pt x="250802" y="197480"/>
                </a:lnTo>
                <a:lnTo>
                  <a:pt x="229576" y="231062"/>
                </a:lnTo>
                <a:lnTo>
                  <a:pt x="197460" y="252582"/>
                </a:lnTo>
                <a:lnTo>
                  <a:pt x="157124" y="260172"/>
                </a:lnTo>
                <a:lnTo>
                  <a:pt x="271104" y="260172"/>
                </a:lnTo>
                <a:lnTo>
                  <a:pt x="284642" y="246874"/>
                </a:lnTo>
                <a:lnTo>
                  <a:pt x="306086" y="204295"/>
                </a:lnTo>
                <a:lnTo>
                  <a:pt x="313677" y="153708"/>
                </a:lnTo>
                <a:lnTo>
                  <a:pt x="306086" y="103180"/>
                </a:lnTo>
                <a:lnTo>
                  <a:pt x="284642" y="60742"/>
                </a:lnTo>
                <a:lnTo>
                  <a:pt x="271413" y="47815"/>
                </a:lnTo>
                <a:close/>
              </a:path>
            </a:pathLst>
          </a:custGeom>
          <a:solidFill>
            <a:srgbClr val="A1A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162536" y="756135"/>
            <a:ext cx="501015" cy="309880"/>
          </a:xfrm>
          <a:custGeom>
            <a:avLst/>
            <a:gdLst/>
            <a:ahLst/>
            <a:cxnLst/>
            <a:rect l="l" t="t" r="r" b="b"/>
            <a:pathLst>
              <a:path w="501014" h="309880">
                <a:moveTo>
                  <a:pt x="377456" y="0"/>
                </a:moveTo>
                <a:lnTo>
                  <a:pt x="340900" y="3914"/>
                </a:lnTo>
                <a:lnTo>
                  <a:pt x="308717" y="15089"/>
                </a:lnTo>
                <a:lnTo>
                  <a:pt x="281869" y="32666"/>
                </a:lnTo>
                <a:lnTo>
                  <a:pt x="261315" y="55791"/>
                </a:lnTo>
                <a:lnTo>
                  <a:pt x="243026" y="31230"/>
                </a:lnTo>
                <a:lnTo>
                  <a:pt x="218760" y="13812"/>
                </a:lnTo>
                <a:lnTo>
                  <a:pt x="189584" y="3436"/>
                </a:lnTo>
                <a:lnTo>
                  <a:pt x="156565" y="0"/>
                </a:lnTo>
                <a:lnTo>
                  <a:pt x="124117" y="3149"/>
                </a:lnTo>
                <a:lnTo>
                  <a:pt x="95511" y="12385"/>
                </a:lnTo>
                <a:lnTo>
                  <a:pt x="71385" y="27389"/>
                </a:lnTo>
                <a:lnTo>
                  <a:pt x="52374" y="47840"/>
                </a:lnTo>
                <a:lnTo>
                  <a:pt x="52374" y="2857"/>
                </a:lnTo>
                <a:lnTo>
                  <a:pt x="0" y="2857"/>
                </a:lnTo>
                <a:lnTo>
                  <a:pt x="0" y="309816"/>
                </a:lnTo>
                <a:lnTo>
                  <a:pt x="54660" y="309816"/>
                </a:lnTo>
                <a:lnTo>
                  <a:pt x="54660" y="149161"/>
                </a:lnTo>
                <a:lnTo>
                  <a:pt x="61116" y="105887"/>
                </a:lnTo>
                <a:lnTo>
                  <a:pt x="79419" y="74515"/>
                </a:lnTo>
                <a:lnTo>
                  <a:pt x="107971" y="55419"/>
                </a:lnTo>
                <a:lnTo>
                  <a:pt x="145173" y="48971"/>
                </a:lnTo>
                <a:lnTo>
                  <a:pt x="178255" y="54431"/>
                </a:lnTo>
                <a:lnTo>
                  <a:pt x="202742" y="70885"/>
                </a:lnTo>
                <a:lnTo>
                  <a:pt x="217943" y="98445"/>
                </a:lnTo>
                <a:lnTo>
                  <a:pt x="223164" y="137223"/>
                </a:lnTo>
                <a:lnTo>
                  <a:pt x="223164" y="309816"/>
                </a:lnTo>
                <a:lnTo>
                  <a:pt x="277825" y="309816"/>
                </a:lnTo>
                <a:lnTo>
                  <a:pt x="277825" y="149161"/>
                </a:lnTo>
                <a:lnTo>
                  <a:pt x="284284" y="105887"/>
                </a:lnTo>
                <a:lnTo>
                  <a:pt x="302593" y="74515"/>
                </a:lnTo>
                <a:lnTo>
                  <a:pt x="331146" y="55419"/>
                </a:lnTo>
                <a:lnTo>
                  <a:pt x="368338" y="48971"/>
                </a:lnTo>
                <a:lnTo>
                  <a:pt x="401432" y="54431"/>
                </a:lnTo>
                <a:lnTo>
                  <a:pt x="425923" y="70885"/>
                </a:lnTo>
                <a:lnTo>
                  <a:pt x="441122" y="98445"/>
                </a:lnTo>
                <a:lnTo>
                  <a:pt x="446341" y="137223"/>
                </a:lnTo>
                <a:lnTo>
                  <a:pt x="446341" y="309816"/>
                </a:lnTo>
                <a:lnTo>
                  <a:pt x="501002" y="309816"/>
                </a:lnTo>
                <a:lnTo>
                  <a:pt x="501002" y="130949"/>
                </a:lnTo>
                <a:lnTo>
                  <a:pt x="492026" y="73021"/>
                </a:lnTo>
                <a:lnTo>
                  <a:pt x="466771" y="32170"/>
                </a:lnTo>
                <a:lnTo>
                  <a:pt x="427744" y="7971"/>
                </a:lnTo>
                <a:lnTo>
                  <a:pt x="377456" y="0"/>
                </a:lnTo>
                <a:close/>
              </a:path>
            </a:pathLst>
          </a:custGeom>
          <a:solidFill>
            <a:srgbClr val="A1A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29581" y="757946"/>
            <a:ext cx="300990" cy="308610"/>
          </a:xfrm>
          <a:custGeom>
            <a:avLst/>
            <a:gdLst/>
            <a:ahLst/>
            <a:cxnLst/>
            <a:rect l="l" t="t" r="r" b="b"/>
            <a:pathLst>
              <a:path w="300989" h="308609">
                <a:moveTo>
                  <a:pt x="151447" y="0"/>
                </a:moveTo>
                <a:lnTo>
                  <a:pt x="102251" y="7407"/>
                </a:lnTo>
                <a:lnTo>
                  <a:pt x="60512" y="28372"/>
                </a:lnTo>
                <a:lnTo>
                  <a:pt x="28225" y="61006"/>
                </a:lnTo>
                <a:lnTo>
                  <a:pt x="7389" y="103422"/>
                </a:lnTo>
                <a:lnTo>
                  <a:pt x="0" y="153733"/>
                </a:lnTo>
                <a:lnTo>
                  <a:pt x="7529" y="204316"/>
                </a:lnTo>
                <a:lnTo>
                  <a:pt x="29079" y="246894"/>
                </a:lnTo>
                <a:lnTo>
                  <a:pt x="63090" y="279609"/>
                </a:lnTo>
                <a:lnTo>
                  <a:pt x="108006" y="300602"/>
                </a:lnTo>
                <a:lnTo>
                  <a:pt x="162267" y="308013"/>
                </a:lnTo>
                <a:lnTo>
                  <a:pt x="198147" y="304845"/>
                </a:lnTo>
                <a:lnTo>
                  <a:pt x="230295" y="295486"/>
                </a:lnTo>
                <a:lnTo>
                  <a:pt x="258176" y="280147"/>
                </a:lnTo>
                <a:lnTo>
                  <a:pt x="280004" y="260184"/>
                </a:lnTo>
                <a:lnTo>
                  <a:pt x="163969" y="260184"/>
                </a:lnTo>
                <a:lnTo>
                  <a:pt x="122631" y="253844"/>
                </a:lnTo>
                <a:lnTo>
                  <a:pt x="89460" y="235924"/>
                </a:lnTo>
                <a:lnTo>
                  <a:pt x="66216" y="208074"/>
                </a:lnTo>
                <a:lnTo>
                  <a:pt x="54660" y="171945"/>
                </a:lnTo>
                <a:lnTo>
                  <a:pt x="299465" y="171945"/>
                </a:lnTo>
                <a:lnTo>
                  <a:pt x="300037" y="166827"/>
                </a:lnTo>
                <a:lnTo>
                  <a:pt x="300596" y="159981"/>
                </a:lnTo>
                <a:lnTo>
                  <a:pt x="300596" y="155435"/>
                </a:lnTo>
                <a:lnTo>
                  <a:pt x="297453" y="132664"/>
                </a:lnTo>
                <a:lnTo>
                  <a:pt x="54660" y="132664"/>
                </a:lnTo>
                <a:lnTo>
                  <a:pt x="64755" y="97766"/>
                </a:lnTo>
                <a:lnTo>
                  <a:pt x="64824" y="97531"/>
                </a:lnTo>
                <a:lnTo>
                  <a:pt x="85551" y="70189"/>
                </a:lnTo>
                <a:lnTo>
                  <a:pt x="114900" y="52532"/>
                </a:lnTo>
                <a:lnTo>
                  <a:pt x="114577" y="52532"/>
                </a:lnTo>
                <a:lnTo>
                  <a:pt x="151447" y="46139"/>
                </a:lnTo>
                <a:lnTo>
                  <a:pt x="259151" y="46139"/>
                </a:lnTo>
                <a:lnTo>
                  <a:pt x="241579" y="27987"/>
                </a:lnTo>
                <a:lnTo>
                  <a:pt x="200408" y="7256"/>
                </a:lnTo>
                <a:lnTo>
                  <a:pt x="151447" y="0"/>
                </a:lnTo>
                <a:close/>
              </a:path>
              <a:path w="300989" h="308609">
                <a:moveTo>
                  <a:pt x="251066" y="223748"/>
                </a:moveTo>
                <a:lnTo>
                  <a:pt x="233055" y="239771"/>
                </a:lnTo>
                <a:lnTo>
                  <a:pt x="212428" y="251148"/>
                </a:lnTo>
                <a:lnTo>
                  <a:pt x="189346" y="257935"/>
                </a:lnTo>
                <a:lnTo>
                  <a:pt x="163969" y="260184"/>
                </a:lnTo>
                <a:lnTo>
                  <a:pt x="280004" y="260184"/>
                </a:lnTo>
                <a:lnTo>
                  <a:pt x="281254" y="259041"/>
                </a:lnTo>
                <a:lnTo>
                  <a:pt x="251066" y="223748"/>
                </a:lnTo>
                <a:close/>
              </a:path>
              <a:path w="300989" h="308609">
                <a:moveTo>
                  <a:pt x="259151" y="46139"/>
                </a:moveTo>
                <a:lnTo>
                  <a:pt x="151447" y="46139"/>
                </a:lnTo>
                <a:lnTo>
                  <a:pt x="188101" y="52532"/>
                </a:lnTo>
                <a:lnTo>
                  <a:pt x="217557" y="70399"/>
                </a:lnTo>
                <a:lnTo>
                  <a:pt x="238154" y="97766"/>
                </a:lnTo>
                <a:lnTo>
                  <a:pt x="248234" y="132664"/>
                </a:lnTo>
                <a:lnTo>
                  <a:pt x="297453" y="132664"/>
                </a:lnTo>
                <a:lnTo>
                  <a:pt x="293447" y="103635"/>
                </a:lnTo>
                <a:lnTo>
                  <a:pt x="273183" y="60632"/>
                </a:lnTo>
                <a:lnTo>
                  <a:pt x="259151" y="46139"/>
                </a:lnTo>
                <a:close/>
              </a:path>
            </a:pathLst>
          </a:custGeom>
          <a:solidFill>
            <a:srgbClr val="A1A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76760" y="757964"/>
            <a:ext cx="255270" cy="308610"/>
          </a:xfrm>
          <a:custGeom>
            <a:avLst/>
            <a:gdLst/>
            <a:ahLst/>
            <a:cxnLst/>
            <a:rect l="l" t="t" r="r" b="b"/>
            <a:pathLst>
              <a:path w="255270" h="308609">
                <a:moveTo>
                  <a:pt x="135496" y="0"/>
                </a:moveTo>
                <a:lnTo>
                  <a:pt x="83175" y="6536"/>
                </a:lnTo>
                <a:lnTo>
                  <a:pt x="43554" y="24972"/>
                </a:lnTo>
                <a:lnTo>
                  <a:pt x="18449" y="53551"/>
                </a:lnTo>
                <a:lnTo>
                  <a:pt x="9677" y="90512"/>
                </a:lnTo>
                <a:lnTo>
                  <a:pt x="17872" y="127774"/>
                </a:lnTo>
                <a:lnTo>
                  <a:pt x="39476" y="151853"/>
                </a:lnTo>
                <a:lnTo>
                  <a:pt x="70021" y="166327"/>
                </a:lnTo>
                <a:lnTo>
                  <a:pt x="105035" y="174769"/>
                </a:lnTo>
                <a:lnTo>
                  <a:pt x="140049" y="180756"/>
                </a:lnTo>
                <a:lnTo>
                  <a:pt x="170593" y="187862"/>
                </a:lnTo>
                <a:lnTo>
                  <a:pt x="192198" y="199663"/>
                </a:lnTo>
                <a:lnTo>
                  <a:pt x="200393" y="219735"/>
                </a:lnTo>
                <a:lnTo>
                  <a:pt x="196309" y="236958"/>
                </a:lnTo>
                <a:lnTo>
                  <a:pt x="183526" y="249848"/>
                </a:lnTo>
                <a:lnTo>
                  <a:pt x="161243" y="257931"/>
                </a:lnTo>
                <a:lnTo>
                  <a:pt x="128663" y="260730"/>
                </a:lnTo>
                <a:lnTo>
                  <a:pt x="99148" y="258400"/>
                </a:lnTo>
                <a:lnTo>
                  <a:pt x="70592" y="251907"/>
                </a:lnTo>
                <a:lnTo>
                  <a:pt x="44599" y="242000"/>
                </a:lnTo>
                <a:lnTo>
                  <a:pt x="22771" y="229425"/>
                </a:lnTo>
                <a:lnTo>
                  <a:pt x="0" y="272694"/>
                </a:lnTo>
                <a:lnTo>
                  <a:pt x="23002" y="286615"/>
                </a:lnTo>
                <a:lnTo>
                  <a:pt x="52946" y="297813"/>
                </a:lnTo>
                <a:lnTo>
                  <a:pt x="87585" y="305275"/>
                </a:lnTo>
                <a:lnTo>
                  <a:pt x="124675" y="307987"/>
                </a:lnTo>
                <a:lnTo>
                  <a:pt x="178914" y="301708"/>
                </a:lnTo>
                <a:lnTo>
                  <a:pt x="219968" y="283794"/>
                </a:lnTo>
                <a:lnTo>
                  <a:pt x="245971" y="255631"/>
                </a:lnTo>
                <a:lnTo>
                  <a:pt x="255054" y="218605"/>
                </a:lnTo>
                <a:lnTo>
                  <a:pt x="246834" y="182252"/>
                </a:lnTo>
                <a:lnTo>
                  <a:pt x="225163" y="158767"/>
                </a:lnTo>
                <a:lnTo>
                  <a:pt x="194525" y="144582"/>
                </a:lnTo>
                <a:lnTo>
                  <a:pt x="159404" y="136128"/>
                </a:lnTo>
                <a:lnTo>
                  <a:pt x="124282" y="129834"/>
                </a:lnTo>
                <a:lnTo>
                  <a:pt x="93644" y="122132"/>
                </a:lnTo>
                <a:lnTo>
                  <a:pt x="71973" y="109452"/>
                </a:lnTo>
                <a:lnTo>
                  <a:pt x="63753" y="88226"/>
                </a:lnTo>
                <a:lnTo>
                  <a:pt x="68148" y="71650"/>
                </a:lnTo>
                <a:lnTo>
                  <a:pt x="81403" y="58486"/>
                </a:lnTo>
                <a:lnTo>
                  <a:pt x="103626" y="49804"/>
                </a:lnTo>
                <a:lnTo>
                  <a:pt x="134924" y="46672"/>
                </a:lnTo>
                <a:lnTo>
                  <a:pt x="157181" y="47926"/>
                </a:lnTo>
                <a:lnTo>
                  <a:pt x="179330" y="52011"/>
                </a:lnTo>
                <a:lnTo>
                  <a:pt x="201050" y="59408"/>
                </a:lnTo>
                <a:lnTo>
                  <a:pt x="222021" y="70599"/>
                </a:lnTo>
                <a:lnTo>
                  <a:pt x="245376" y="27317"/>
                </a:lnTo>
                <a:lnTo>
                  <a:pt x="222683" y="15843"/>
                </a:lnTo>
                <a:lnTo>
                  <a:pt x="195346" y="7253"/>
                </a:lnTo>
                <a:lnTo>
                  <a:pt x="165554" y="1866"/>
                </a:lnTo>
                <a:lnTo>
                  <a:pt x="135496" y="0"/>
                </a:lnTo>
                <a:close/>
              </a:path>
            </a:pathLst>
          </a:custGeom>
          <a:solidFill>
            <a:srgbClr val="A1A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62251" y="756242"/>
            <a:ext cx="292735" cy="309880"/>
          </a:xfrm>
          <a:custGeom>
            <a:avLst/>
            <a:gdLst/>
            <a:ahLst/>
            <a:cxnLst/>
            <a:rect l="l" t="t" r="r" b="b"/>
            <a:pathLst>
              <a:path w="292734" h="309880">
                <a:moveTo>
                  <a:pt x="163639" y="0"/>
                </a:moveTo>
                <a:lnTo>
                  <a:pt x="118290" y="5159"/>
                </a:lnTo>
                <a:lnTo>
                  <a:pt x="78683" y="19946"/>
                </a:lnTo>
                <a:lnTo>
                  <a:pt x="45934" y="43321"/>
                </a:lnTo>
                <a:lnTo>
                  <a:pt x="21159" y="74245"/>
                </a:lnTo>
                <a:lnTo>
                  <a:pt x="5475" y="111679"/>
                </a:lnTo>
                <a:lnTo>
                  <a:pt x="0" y="154584"/>
                </a:lnTo>
                <a:lnTo>
                  <a:pt x="5475" y="197531"/>
                </a:lnTo>
                <a:lnTo>
                  <a:pt x="21159" y="235068"/>
                </a:lnTo>
                <a:lnTo>
                  <a:pt x="45934" y="266126"/>
                </a:lnTo>
                <a:lnTo>
                  <a:pt x="78683" y="289636"/>
                </a:lnTo>
                <a:lnTo>
                  <a:pt x="118290" y="304526"/>
                </a:lnTo>
                <a:lnTo>
                  <a:pt x="163639" y="309727"/>
                </a:lnTo>
                <a:lnTo>
                  <a:pt x="205382" y="305035"/>
                </a:lnTo>
                <a:lnTo>
                  <a:pt x="241554" y="291317"/>
                </a:lnTo>
                <a:lnTo>
                  <a:pt x="271038" y="269110"/>
                </a:lnTo>
                <a:lnTo>
                  <a:pt x="292722" y="238950"/>
                </a:lnTo>
                <a:lnTo>
                  <a:pt x="238379" y="207225"/>
                </a:lnTo>
                <a:lnTo>
                  <a:pt x="223180" y="225952"/>
                </a:lnTo>
                <a:lnTo>
                  <a:pt x="205174" y="239006"/>
                </a:lnTo>
                <a:lnTo>
                  <a:pt x="184940" y="246646"/>
                </a:lnTo>
                <a:lnTo>
                  <a:pt x="163055" y="249135"/>
                </a:lnTo>
                <a:lnTo>
                  <a:pt x="126764" y="242641"/>
                </a:lnTo>
                <a:lnTo>
                  <a:pt x="97680" y="223939"/>
                </a:lnTo>
                <a:lnTo>
                  <a:pt x="78357" y="194196"/>
                </a:lnTo>
                <a:lnTo>
                  <a:pt x="71348" y="154584"/>
                </a:lnTo>
                <a:lnTo>
                  <a:pt x="78357" y="115207"/>
                </a:lnTo>
                <a:lnTo>
                  <a:pt x="97680" y="85439"/>
                </a:lnTo>
                <a:lnTo>
                  <a:pt x="126764" y="66605"/>
                </a:lnTo>
                <a:lnTo>
                  <a:pt x="163055" y="60032"/>
                </a:lnTo>
                <a:lnTo>
                  <a:pt x="184940" y="62516"/>
                </a:lnTo>
                <a:lnTo>
                  <a:pt x="205174" y="70148"/>
                </a:lnTo>
                <a:lnTo>
                  <a:pt x="223180" y="83200"/>
                </a:lnTo>
                <a:lnTo>
                  <a:pt x="238379" y="101942"/>
                </a:lnTo>
                <a:lnTo>
                  <a:pt x="292722" y="70218"/>
                </a:lnTo>
                <a:lnTo>
                  <a:pt x="271038" y="39894"/>
                </a:lnTo>
                <a:lnTo>
                  <a:pt x="241554" y="17907"/>
                </a:lnTo>
                <a:lnTo>
                  <a:pt x="205382" y="4520"/>
                </a:lnTo>
                <a:lnTo>
                  <a:pt x="163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16279" y="756246"/>
            <a:ext cx="529590" cy="309880"/>
          </a:xfrm>
          <a:custGeom>
            <a:avLst/>
            <a:gdLst/>
            <a:ahLst/>
            <a:cxnLst/>
            <a:rect l="l" t="t" r="r" b="b"/>
            <a:pathLst>
              <a:path w="529590" h="309880">
                <a:moveTo>
                  <a:pt x="174955" y="12"/>
                </a:moveTo>
                <a:lnTo>
                  <a:pt x="139750" y="2984"/>
                </a:lnTo>
                <a:lnTo>
                  <a:pt x="109905" y="11899"/>
                </a:lnTo>
                <a:lnTo>
                  <a:pt x="85686" y="26771"/>
                </a:lnTo>
                <a:lnTo>
                  <a:pt x="67373" y="47586"/>
                </a:lnTo>
                <a:lnTo>
                  <a:pt x="67373" y="3429"/>
                </a:lnTo>
                <a:lnTo>
                  <a:pt x="0" y="3429"/>
                </a:lnTo>
                <a:lnTo>
                  <a:pt x="0" y="309727"/>
                </a:lnTo>
                <a:lnTo>
                  <a:pt x="70777" y="309727"/>
                </a:lnTo>
                <a:lnTo>
                  <a:pt x="70777" y="159105"/>
                </a:lnTo>
                <a:lnTo>
                  <a:pt x="76923" y="118491"/>
                </a:lnTo>
                <a:lnTo>
                  <a:pt x="94488" y="89268"/>
                </a:lnTo>
                <a:lnTo>
                  <a:pt x="122123" y="71628"/>
                </a:lnTo>
                <a:lnTo>
                  <a:pt x="158534" y="65709"/>
                </a:lnTo>
                <a:lnTo>
                  <a:pt x="163639" y="65709"/>
                </a:lnTo>
                <a:lnTo>
                  <a:pt x="168732" y="66255"/>
                </a:lnTo>
                <a:lnTo>
                  <a:pt x="174955" y="67424"/>
                </a:lnTo>
                <a:lnTo>
                  <a:pt x="174955" y="12"/>
                </a:lnTo>
                <a:close/>
              </a:path>
              <a:path w="529590" h="309880">
                <a:moveTo>
                  <a:pt x="529488" y="154584"/>
                </a:moveTo>
                <a:lnTo>
                  <a:pt x="521728" y="103720"/>
                </a:lnTo>
                <a:lnTo>
                  <a:pt x="499770" y="61036"/>
                </a:lnTo>
                <a:lnTo>
                  <a:pt x="498716" y="60032"/>
                </a:lnTo>
                <a:lnTo>
                  <a:pt x="465543" y="28321"/>
                </a:lnTo>
                <a:lnTo>
                  <a:pt x="458165" y="24853"/>
                </a:lnTo>
                <a:lnTo>
                  <a:pt x="458165" y="154584"/>
                </a:lnTo>
                <a:lnTo>
                  <a:pt x="451345" y="193725"/>
                </a:lnTo>
                <a:lnTo>
                  <a:pt x="432473" y="223520"/>
                </a:lnTo>
                <a:lnTo>
                  <a:pt x="403948" y="242481"/>
                </a:lnTo>
                <a:lnTo>
                  <a:pt x="368147" y="249135"/>
                </a:lnTo>
                <a:lnTo>
                  <a:pt x="332663" y="242481"/>
                </a:lnTo>
                <a:lnTo>
                  <a:pt x="304304" y="223520"/>
                </a:lnTo>
                <a:lnTo>
                  <a:pt x="285496" y="193725"/>
                </a:lnTo>
                <a:lnTo>
                  <a:pt x="278676" y="154584"/>
                </a:lnTo>
                <a:lnTo>
                  <a:pt x="285496" y="115443"/>
                </a:lnTo>
                <a:lnTo>
                  <a:pt x="304304" y="85648"/>
                </a:lnTo>
                <a:lnTo>
                  <a:pt x="332663" y="66687"/>
                </a:lnTo>
                <a:lnTo>
                  <a:pt x="368147" y="60032"/>
                </a:lnTo>
                <a:lnTo>
                  <a:pt x="403948" y="66687"/>
                </a:lnTo>
                <a:lnTo>
                  <a:pt x="432473" y="85648"/>
                </a:lnTo>
                <a:lnTo>
                  <a:pt x="451345" y="115443"/>
                </a:lnTo>
                <a:lnTo>
                  <a:pt x="458165" y="154584"/>
                </a:lnTo>
                <a:lnTo>
                  <a:pt x="458165" y="24853"/>
                </a:lnTo>
                <a:lnTo>
                  <a:pt x="421017" y="7378"/>
                </a:lnTo>
                <a:lnTo>
                  <a:pt x="368147" y="0"/>
                </a:lnTo>
                <a:lnTo>
                  <a:pt x="315772" y="7378"/>
                </a:lnTo>
                <a:lnTo>
                  <a:pt x="271437" y="28321"/>
                </a:lnTo>
                <a:lnTo>
                  <a:pt x="237197" y="61036"/>
                </a:lnTo>
                <a:lnTo>
                  <a:pt x="215138" y="103720"/>
                </a:lnTo>
                <a:lnTo>
                  <a:pt x="207327" y="154584"/>
                </a:lnTo>
                <a:lnTo>
                  <a:pt x="215138" y="205511"/>
                </a:lnTo>
                <a:lnTo>
                  <a:pt x="237197" y="248323"/>
                </a:lnTo>
                <a:lnTo>
                  <a:pt x="271437" y="281203"/>
                </a:lnTo>
                <a:lnTo>
                  <a:pt x="315772" y="302285"/>
                </a:lnTo>
                <a:lnTo>
                  <a:pt x="368147" y="309714"/>
                </a:lnTo>
                <a:lnTo>
                  <a:pt x="421017" y="302285"/>
                </a:lnTo>
                <a:lnTo>
                  <a:pt x="465543" y="281203"/>
                </a:lnTo>
                <a:lnTo>
                  <a:pt x="498919" y="249135"/>
                </a:lnTo>
                <a:lnTo>
                  <a:pt x="499770" y="248323"/>
                </a:lnTo>
                <a:lnTo>
                  <a:pt x="521728" y="205511"/>
                </a:lnTo>
                <a:lnTo>
                  <a:pt x="529488" y="154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611657" y="759659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294982" y="0"/>
                </a:moveTo>
                <a:lnTo>
                  <a:pt x="224205" y="0"/>
                </a:lnTo>
                <a:lnTo>
                  <a:pt x="224205" y="152869"/>
                </a:lnTo>
                <a:lnTo>
                  <a:pt x="218215" y="192668"/>
                </a:lnTo>
                <a:lnTo>
                  <a:pt x="201344" y="221160"/>
                </a:lnTo>
                <a:lnTo>
                  <a:pt x="175240" y="238294"/>
                </a:lnTo>
                <a:lnTo>
                  <a:pt x="141554" y="244017"/>
                </a:lnTo>
                <a:lnTo>
                  <a:pt x="111617" y="239089"/>
                </a:lnTo>
                <a:lnTo>
                  <a:pt x="89381" y="224129"/>
                </a:lnTo>
                <a:lnTo>
                  <a:pt x="75533" y="198872"/>
                </a:lnTo>
                <a:lnTo>
                  <a:pt x="70764" y="163055"/>
                </a:lnTo>
                <a:lnTo>
                  <a:pt x="70764" y="0"/>
                </a:lnTo>
                <a:lnTo>
                  <a:pt x="0" y="0"/>
                </a:lnTo>
                <a:lnTo>
                  <a:pt x="0" y="172694"/>
                </a:lnTo>
                <a:lnTo>
                  <a:pt x="6095" y="221585"/>
                </a:lnTo>
                <a:lnTo>
                  <a:pt x="23494" y="259093"/>
                </a:lnTo>
                <a:lnTo>
                  <a:pt x="50867" y="285516"/>
                </a:lnTo>
                <a:lnTo>
                  <a:pt x="86883" y="301152"/>
                </a:lnTo>
                <a:lnTo>
                  <a:pt x="130213" y="306298"/>
                </a:lnTo>
                <a:lnTo>
                  <a:pt x="158729" y="303566"/>
                </a:lnTo>
                <a:lnTo>
                  <a:pt x="185064" y="295475"/>
                </a:lnTo>
                <a:lnTo>
                  <a:pt x="208322" y="282177"/>
                </a:lnTo>
                <a:lnTo>
                  <a:pt x="227609" y="263829"/>
                </a:lnTo>
                <a:lnTo>
                  <a:pt x="227609" y="306298"/>
                </a:lnTo>
                <a:lnTo>
                  <a:pt x="294982" y="306298"/>
                </a:lnTo>
                <a:lnTo>
                  <a:pt x="294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974786" y="641875"/>
            <a:ext cx="321310" cy="424180"/>
          </a:xfrm>
          <a:custGeom>
            <a:avLst/>
            <a:gdLst/>
            <a:ahLst/>
            <a:cxnLst/>
            <a:rect l="l" t="t" r="r" b="b"/>
            <a:pathLst>
              <a:path w="321310" h="424180">
                <a:moveTo>
                  <a:pt x="152857" y="114376"/>
                </a:moveTo>
                <a:lnTo>
                  <a:pt x="103266" y="121428"/>
                </a:lnTo>
                <a:lnTo>
                  <a:pt x="61145" y="141715"/>
                </a:lnTo>
                <a:lnTo>
                  <a:pt x="28535" y="173933"/>
                </a:lnTo>
                <a:lnTo>
                  <a:pt x="7473" y="216779"/>
                </a:lnTo>
                <a:lnTo>
                  <a:pt x="0" y="268947"/>
                </a:lnTo>
                <a:lnTo>
                  <a:pt x="7473" y="321180"/>
                </a:lnTo>
                <a:lnTo>
                  <a:pt x="28535" y="364168"/>
                </a:lnTo>
                <a:lnTo>
                  <a:pt x="61145" y="396554"/>
                </a:lnTo>
                <a:lnTo>
                  <a:pt x="103266" y="416980"/>
                </a:lnTo>
                <a:lnTo>
                  <a:pt x="152857" y="424091"/>
                </a:lnTo>
                <a:lnTo>
                  <a:pt x="182612" y="421427"/>
                </a:lnTo>
                <a:lnTo>
                  <a:pt x="209553" y="413404"/>
                </a:lnTo>
                <a:lnTo>
                  <a:pt x="233202" y="399970"/>
                </a:lnTo>
                <a:lnTo>
                  <a:pt x="253085" y="381076"/>
                </a:lnTo>
                <a:lnTo>
                  <a:pt x="321017" y="381076"/>
                </a:lnTo>
                <a:lnTo>
                  <a:pt x="321017" y="363512"/>
                </a:lnTo>
                <a:lnTo>
                  <a:pt x="161366" y="363512"/>
                </a:lnTo>
                <a:lnTo>
                  <a:pt x="125796" y="356858"/>
                </a:lnTo>
                <a:lnTo>
                  <a:pt x="97232" y="337889"/>
                </a:lnTo>
                <a:lnTo>
                  <a:pt x="78225" y="308090"/>
                </a:lnTo>
                <a:lnTo>
                  <a:pt x="71323" y="268947"/>
                </a:lnTo>
                <a:lnTo>
                  <a:pt x="78225" y="229806"/>
                </a:lnTo>
                <a:lnTo>
                  <a:pt x="97232" y="200012"/>
                </a:lnTo>
                <a:lnTo>
                  <a:pt x="125796" y="181047"/>
                </a:lnTo>
                <a:lnTo>
                  <a:pt x="161366" y="174396"/>
                </a:lnTo>
                <a:lnTo>
                  <a:pt x="321017" y="174396"/>
                </a:lnTo>
                <a:lnTo>
                  <a:pt x="321017" y="155117"/>
                </a:lnTo>
                <a:lnTo>
                  <a:pt x="250253" y="155117"/>
                </a:lnTo>
                <a:lnTo>
                  <a:pt x="230495" y="137066"/>
                </a:lnTo>
                <a:lnTo>
                  <a:pt x="207289" y="124359"/>
                </a:lnTo>
                <a:lnTo>
                  <a:pt x="181216" y="116846"/>
                </a:lnTo>
                <a:lnTo>
                  <a:pt x="152857" y="114376"/>
                </a:lnTo>
                <a:close/>
              </a:path>
              <a:path w="321310" h="424180">
                <a:moveTo>
                  <a:pt x="321017" y="381076"/>
                </a:moveTo>
                <a:lnTo>
                  <a:pt x="253085" y="381076"/>
                </a:lnTo>
                <a:lnTo>
                  <a:pt x="253085" y="424091"/>
                </a:lnTo>
                <a:lnTo>
                  <a:pt x="321017" y="424091"/>
                </a:lnTo>
                <a:lnTo>
                  <a:pt x="321017" y="381076"/>
                </a:lnTo>
                <a:close/>
              </a:path>
              <a:path w="321310" h="424180">
                <a:moveTo>
                  <a:pt x="321017" y="174396"/>
                </a:moveTo>
                <a:lnTo>
                  <a:pt x="161366" y="174396"/>
                </a:lnTo>
                <a:lnTo>
                  <a:pt x="196921" y="181047"/>
                </a:lnTo>
                <a:lnTo>
                  <a:pt x="225477" y="200012"/>
                </a:lnTo>
                <a:lnTo>
                  <a:pt x="244481" y="229806"/>
                </a:lnTo>
                <a:lnTo>
                  <a:pt x="251383" y="268947"/>
                </a:lnTo>
                <a:lnTo>
                  <a:pt x="244481" y="308090"/>
                </a:lnTo>
                <a:lnTo>
                  <a:pt x="225477" y="337889"/>
                </a:lnTo>
                <a:lnTo>
                  <a:pt x="196921" y="356858"/>
                </a:lnTo>
                <a:lnTo>
                  <a:pt x="161366" y="363512"/>
                </a:lnTo>
                <a:lnTo>
                  <a:pt x="321017" y="363512"/>
                </a:lnTo>
                <a:lnTo>
                  <a:pt x="321017" y="174396"/>
                </a:lnTo>
                <a:close/>
              </a:path>
              <a:path w="321310" h="424180">
                <a:moveTo>
                  <a:pt x="321017" y="0"/>
                </a:moveTo>
                <a:lnTo>
                  <a:pt x="250253" y="0"/>
                </a:lnTo>
                <a:lnTo>
                  <a:pt x="250253" y="155117"/>
                </a:lnTo>
                <a:lnTo>
                  <a:pt x="321017" y="155117"/>
                </a:lnTo>
                <a:lnTo>
                  <a:pt x="3210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367362" y="756253"/>
            <a:ext cx="274955" cy="309880"/>
          </a:xfrm>
          <a:custGeom>
            <a:avLst/>
            <a:gdLst/>
            <a:ahLst/>
            <a:cxnLst/>
            <a:rect l="l" t="t" r="r" b="b"/>
            <a:pathLst>
              <a:path w="274955" h="309880">
                <a:moveTo>
                  <a:pt x="257678" y="58877"/>
                </a:moveTo>
                <a:lnTo>
                  <a:pt x="128511" y="58877"/>
                </a:lnTo>
                <a:lnTo>
                  <a:pt x="161551" y="63325"/>
                </a:lnTo>
                <a:lnTo>
                  <a:pt x="185148" y="76311"/>
                </a:lnTo>
                <a:lnTo>
                  <a:pt x="199155" y="96848"/>
                </a:lnTo>
                <a:lnTo>
                  <a:pt x="203834" y="124548"/>
                </a:lnTo>
                <a:lnTo>
                  <a:pt x="203834" y="129082"/>
                </a:lnTo>
                <a:lnTo>
                  <a:pt x="125704" y="129082"/>
                </a:lnTo>
                <a:lnTo>
                  <a:pt x="67369" y="136065"/>
                </a:lnTo>
                <a:lnTo>
                  <a:pt x="28457" y="155205"/>
                </a:lnTo>
                <a:lnTo>
                  <a:pt x="6743" y="183791"/>
                </a:lnTo>
                <a:lnTo>
                  <a:pt x="0" y="219113"/>
                </a:lnTo>
                <a:lnTo>
                  <a:pt x="7833" y="255208"/>
                </a:lnTo>
                <a:lnTo>
                  <a:pt x="7893" y="255483"/>
                </a:lnTo>
                <a:lnTo>
                  <a:pt x="30440" y="284159"/>
                </a:lnTo>
                <a:lnTo>
                  <a:pt x="65938" y="302962"/>
                </a:lnTo>
                <a:lnTo>
                  <a:pt x="112687" y="309714"/>
                </a:lnTo>
                <a:lnTo>
                  <a:pt x="144264" y="307008"/>
                </a:lnTo>
                <a:lnTo>
                  <a:pt x="170851" y="299099"/>
                </a:lnTo>
                <a:lnTo>
                  <a:pt x="192130" y="286306"/>
                </a:lnTo>
                <a:lnTo>
                  <a:pt x="207784" y="268947"/>
                </a:lnTo>
                <a:lnTo>
                  <a:pt x="274612" y="268947"/>
                </a:lnTo>
                <a:lnTo>
                  <a:pt x="274612" y="258165"/>
                </a:lnTo>
                <a:lnTo>
                  <a:pt x="127406" y="258165"/>
                </a:lnTo>
                <a:lnTo>
                  <a:pt x="103130" y="255208"/>
                </a:lnTo>
                <a:lnTo>
                  <a:pt x="84923" y="246775"/>
                </a:lnTo>
                <a:lnTo>
                  <a:pt x="73562" y="233578"/>
                </a:lnTo>
                <a:lnTo>
                  <a:pt x="69634" y="216306"/>
                </a:lnTo>
                <a:lnTo>
                  <a:pt x="72423" y="200706"/>
                </a:lnTo>
                <a:lnTo>
                  <a:pt x="82170" y="187920"/>
                </a:lnTo>
                <a:lnTo>
                  <a:pt x="100939" y="179274"/>
                </a:lnTo>
                <a:lnTo>
                  <a:pt x="130797" y="176098"/>
                </a:lnTo>
                <a:lnTo>
                  <a:pt x="274612" y="176098"/>
                </a:lnTo>
                <a:lnTo>
                  <a:pt x="274612" y="128524"/>
                </a:lnTo>
                <a:lnTo>
                  <a:pt x="268672" y="81683"/>
                </a:lnTo>
                <a:lnTo>
                  <a:pt x="257678" y="58877"/>
                </a:lnTo>
                <a:close/>
              </a:path>
              <a:path w="274955" h="309880">
                <a:moveTo>
                  <a:pt x="274612" y="268947"/>
                </a:moveTo>
                <a:lnTo>
                  <a:pt x="207784" y="268947"/>
                </a:lnTo>
                <a:lnTo>
                  <a:pt x="207784" y="309714"/>
                </a:lnTo>
                <a:lnTo>
                  <a:pt x="274612" y="309714"/>
                </a:lnTo>
                <a:lnTo>
                  <a:pt x="274612" y="268947"/>
                </a:lnTo>
                <a:close/>
              </a:path>
              <a:path w="274955" h="309880">
                <a:moveTo>
                  <a:pt x="274612" y="176098"/>
                </a:moveTo>
                <a:lnTo>
                  <a:pt x="203834" y="176098"/>
                </a:lnTo>
                <a:lnTo>
                  <a:pt x="203834" y="211188"/>
                </a:lnTo>
                <a:lnTo>
                  <a:pt x="191730" y="231676"/>
                </a:lnTo>
                <a:lnTo>
                  <a:pt x="174112" y="246364"/>
                </a:lnTo>
                <a:lnTo>
                  <a:pt x="152248" y="255208"/>
                </a:lnTo>
                <a:lnTo>
                  <a:pt x="127406" y="258165"/>
                </a:lnTo>
                <a:lnTo>
                  <a:pt x="274612" y="258165"/>
                </a:lnTo>
                <a:lnTo>
                  <a:pt x="274612" y="176098"/>
                </a:lnTo>
                <a:close/>
              </a:path>
              <a:path w="274955" h="309880">
                <a:moveTo>
                  <a:pt x="137032" y="0"/>
                </a:moveTo>
                <a:lnTo>
                  <a:pt x="101034" y="2334"/>
                </a:lnTo>
                <a:lnTo>
                  <a:pt x="66894" y="9339"/>
                </a:lnTo>
                <a:lnTo>
                  <a:pt x="35834" y="21018"/>
                </a:lnTo>
                <a:lnTo>
                  <a:pt x="9080" y="37376"/>
                </a:lnTo>
                <a:lnTo>
                  <a:pt x="36791" y="88874"/>
                </a:lnTo>
                <a:lnTo>
                  <a:pt x="55918" y="76311"/>
                </a:lnTo>
                <a:lnTo>
                  <a:pt x="78427" y="66875"/>
                </a:lnTo>
                <a:lnTo>
                  <a:pt x="103048" y="60938"/>
                </a:lnTo>
                <a:lnTo>
                  <a:pt x="128511" y="58877"/>
                </a:lnTo>
                <a:lnTo>
                  <a:pt x="257678" y="58877"/>
                </a:lnTo>
                <a:lnTo>
                  <a:pt x="251290" y="45624"/>
                </a:lnTo>
                <a:lnTo>
                  <a:pt x="223119" y="20134"/>
                </a:lnTo>
                <a:lnTo>
                  <a:pt x="184815" y="4997"/>
                </a:lnTo>
                <a:lnTo>
                  <a:pt x="137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710637" y="756246"/>
            <a:ext cx="642620" cy="309880"/>
          </a:xfrm>
          <a:custGeom>
            <a:avLst/>
            <a:gdLst/>
            <a:ahLst/>
            <a:cxnLst/>
            <a:rect l="l" t="t" r="r" b="b"/>
            <a:pathLst>
              <a:path w="642620" h="309880">
                <a:moveTo>
                  <a:pt x="292722" y="70218"/>
                </a:moveTo>
                <a:lnTo>
                  <a:pt x="271043" y="39890"/>
                </a:lnTo>
                <a:lnTo>
                  <a:pt x="241554" y="17907"/>
                </a:lnTo>
                <a:lnTo>
                  <a:pt x="205384" y="4521"/>
                </a:lnTo>
                <a:lnTo>
                  <a:pt x="163639" y="0"/>
                </a:lnTo>
                <a:lnTo>
                  <a:pt x="118287" y="5156"/>
                </a:lnTo>
                <a:lnTo>
                  <a:pt x="78689" y="19951"/>
                </a:lnTo>
                <a:lnTo>
                  <a:pt x="45935" y="43319"/>
                </a:lnTo>
                <a:lnTo>
                  <a:pt x="21158" y="74244"/>
                </a:lnTo>
                <a:lnTo>
                  <a:pt x="5473" y="111683"/>
                </a:lnTo>
                <a:lnTo>
                  <a:pt x="0" y="154584"/>
                </a:lnTo>
                <a:lnTo>
                  <a:pt x="5473" y="197535"/>
                </a:lnTo>
                <a:lnTo>
                  <a:pt x="21158" y="235064"/>
                </a:lnTo>
                <a:lnTo>
                  <a:pt x="45935" y="266128"/>
                </a:lnTo>
                <a:lnTo>
                  <a:pt x="78689" y="289623"/>
                </a:lnTo>
                <a:lnTo>
                  <a:pt x="118287" y="304520"/>
                </a:lnTo>
                <a:lnTo>
                  <a:pt x="163639" y="309714"/>
                </a:lnTo>
                <a:lnTo>
                  <a:pt x="205384" y="305028"/>
                </a:lnTo>
                <a:lnTo>
                  <a:pt x="241554" y="291312"/>
                </a:lnTo>
                <a:lnTo>
                  <a:pt x="271043" y="269113"/>
                </a:lnTo>
                <a:lnTo>
                  <a:pt x="292722" y="238950"/>
                </a:lnTo>
                <a:lnTo>
                  <a:pt x="238379" y="207225"/>
                </a:lnTo>
                <a:lnTo>
                  <a:pt x="223177" y="225958"/>
                </a:lnTo>
                <a:lnTo>
                  <a:pt x="205181" y="239014"/>
                </a:lnTo>
                <a:lnTo>
                  <a:pt x="184937" y="246646"/>
                </a:lnTo>
                <a:lnTo>
                  <a:pt x="163055" y="249135"/>
                </a:lnTo>
                <a:lnTo>
                  <a:pt x="126758" y="242646"/>
                </a:lnTo>
                <a:lnTo>
                  <a:pt x="97675" y="223939"/>
                </a:lnTo>
                <a:lnTo>
                  <a:pt x="78359" y="194195"/>
                </a:lnTo>
                <a:lnTo>
                  <a:pt x="71348" y="154584"/>
                </a:lnTo>
                <a:lnTo>
                  <a:pt x="78359" y="115214"/>
                </a:lnTo>
                <a:lnTo>
                  <a:pt x="97675" y="85445"/>
                </a:lnTo>
                <a:lnTo>
                  <a:pt x="126758" y="66611"/>
                </a:lnTo>
                <a:lnTo>
                  <a:pt x="163055" y="60032"/>
                </a:lnTo>
                <a:lnTo>
                  <a:pt x="184937" y="62522"/>
                </a:lnTo>
                <a:lnTo>
                  <a:pt x="205181" y="70154"/>
                </a:lnTo>
                <a:lnTo>
                  <a:pt x="223177" y="83197"/>
                </a:lnTo>
                <a:lnTo>
                  <a:pt x="238379" y="101942"/>
                </a:lnTo>
                <a:lnTo>
                  <a:pt x="292722" y="70218"/>
                </a:lnTo>
                <a:close/>
              </a:path>
              <a:path w="642620" h="309880">
                <a:moveTo>
                  <a:pt x="642607" y="156298"/>
                </a:moveTo>
                <a:lnTo>
                  <a:pt x="638937" y="130251"/>
                </a:lnTo>
                <a:lnTo>
                  <a:pt x="635215" y="103936"/>
                </a:lnTo>
                <a:lnTo>
                  <a:pt x="635190" y="103733"/>
                </a:lnTo>
                <a:lnTo>
                  <a:pt x="614235" y="60439"/>
                </a:lnTo>
                <a:lnTo>
                  <a:pt x="610438" y="56616"/>
                </a:lnTo>
                <a:lnTo>
                  <a:pt x="581723" y="27787"/>
                </a:lnTo>
                <a:lnTo>
                  <a:pt x="575271" y="24638"/>
                </a:lnTo>
                <a:lnTo>
                  <a:pt x="575271" y="130251"/>
                </a:lnTo>
                <a:lnTo>
                  <a:pt x="403694" y="130251"/>
                </a:lnTo>
                <a:lnTo>
                  <a:pt x="413486" y="100342"/>
                </a:lnTo>
                <a:lnTo>
                  <a:pt x="413562" y="100114"/>
                </a:lnTo>
                <a:lnTo>
                  <a:pt x="432079" y="76873"/>
                </a:lnTo>
                <a:lnTo>
                  <a:pt x="457796" y="61988"/>
                </a:lnTo>
                <a:lnTo>
                  <a:pt x="457466" y="61988"/>
                </a:lnTo>
                <a:lnTo>
                  <a:pt x="489775" y="56616"/>
                </a:lnTo>
                <a:lnTo>
                  <a:pt x="521919" y="61988"/>
                </a:lnTo>
                <a:lnTo>
                  <a:pt x="547801" y="77076"/>
                </a:lnTo>
                <a:lnTo>
                  <a:pt x="566051" y="100342"/>
                </a:lnTo>
                <a:lnTo>
                  <a:pt x="575271" y="130251"/>
                </a:lnTo>
                <a:lnTo>
                  <a:pt x="575271" y="24638"/>
                </a:lnTo>
                <a:lnTo>
                  <a:pt x="539572" y="7188"/>
                </a:lnTo>
                <a:lnTo>
                  <a:pt x="489775" y="12"/>
                </a:lnTo>
                <a:lnTo>
                  <a:pt x="438950" y="7442"/>
                </a:lnTo>
                <a:lnTo>
                  <a:pt x="395871" y="28486"/>
                </a:lnTo>
                <a:lnTo>
                  <a:pt x="362572" y="61277"/>
                </a:lnTo>
                <a:lnTo>
                  <a:pt x="341198" y="103733"/>
                </a:lnTo>
                <a:lnTo>
                  <a:pt x="333489" y="154597"/>
                </a:lnTo>
                <a:lnTo>
                  <a:pt x="338823" y="197345"/>
                </a:lnTo>
                <a:lnTo>
                  <a:pt x="354279" y="234823"/>
                </a:lnTo>
                <a:lnTo>
                  <a:pt x="379006" y="265912"/>
                </a:lnTo>
                <a:lnTo>
                  <a:pt x="412178" y="289496"/>
                </a:lnTo>
                <a:lnTo>
                  <a:pt x="452958" y="304469"/>
                </a:lnTo>
                <a:lnTo>
                  <a:pt x="500519" y="309714"/>
                </a:lnTo>
                <a:lnTo>
                  <a:pt x="537692" y="306552"/>
                </a:lnTo>
                <a:lnTo>
                  <a:pt x="570725" y="297192"/>
                </a:lnTo>
                <a:lnTo>
                  <a:pt x="599084" y="281762"/>
                </a:lnTo>
                <a:lnTo>
                  <a:pt x="622236" y="260426"/>
                </a:lnTo>
                <a:lnTo>
                  <a:pt x="612889" y="249682"/>
                </a:lnTo>
                <a:lnTo>
                  <a:pt x="584327" y="216877"/>
                </a:lnTo>
                <a:lnTo>
                  <a:pt x="567194" y="231317"/>
                </a:lnTo>
                <a:lnTo>
                  <a:pt x="547941" y="241566"/>
                </a:lnTo>
                <a:lnTo>
                  <a:pt x="526351" y="247662"/>
                </a:lnTo>
                <a:lnTo>
                  <a:pt x="502221" y="249682"/>
                </a:lnTo>
                <a:lnTo>
                  <a:pt x="465899" y="244563"/>
                </a:lnTo>
                <a:lnTo>
                  <a:pt x="436676" y="230009"/>
                </a:lnTo>
                <a:lnTo>
                  <a:pt x="415747" y="207175"/>
                </a:lnTo>
                <a:lnTo>
                  <a:pt x="404266" y="177228"/>
                </a:lnTo>
                <a:lnTo>
                  <a:pt x="641477" y="177228"/>
                </a:lnTo>
                <a:lnTo>
                  <a:pt x="642073" y="170459"/>
                </a:lnTo>
                <a:lnTo>
                  <a:pt x="642607" y="161950"/>
                </a:lnTo>
                <a:lnTo>
                  <a:pt x="642607" y="1562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455742" y="556298"/>
            <a:ext cx="1975485" cy="680085"/>
          </a:xfrm>
          <a:custGeom>
            <a:avLst/>
            <a:gdLst/>
            <a:ahLst/>
            <a:cxnLst/>
            <a:rect l="l" t="t" r="r" b="b"/>
            <a:pathLst>
              <a:path w="1975484" h="680085">
                <a:moveTo>
                  <a:pt x="1974951" y="0"/>
                </a:moveTo>
                <a:lnTo>
                  <a:pt x="0" y="0"/>
                </a:lnTo>
                <a:lnTo>
                  <a:pt x="0" y="679513"/>
                </a:lnTo>
                <a:lnTo>
                  <a:pt x="1974951" y="679513"/>
                </a:lnTo>
                <a:lnTo>
                  <a:pt x="1974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60572" y="462977"/>
            <a:ext cx="1700529" cy="735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0" i="0">
                <a:solidFill>
                  <a:srgbClr val="007C8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2701" y="2687713"/>
            <a:ext cx="3492500" cy="412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28199" y="11077827"/>
            <a:ext cx="661034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dirty="0"/>
              <a:t>17/12/2024</a:t>
            </a:r>
            <a:r>
              <a:rPr spc="245" dirty="0"/>
              <a:t> </a:t>
            </a:r>
            <a:r>
              <a:rPr spc="-10" dirty="0"/>
              <a:t>16:37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4812" y="10440924"/>
            <a:ext cx="1862137" cy="561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1000" y="11077827"/>
            <a:ext cx="1614170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10" dirty="0"/>
              <a:t>P22-</a:t>
            </a:r>
            <a:r>
              <a:rPr dirty="0"/>
              <a:t>2332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A4</a:t>
            </a:r>
            <a:r>
              <a:rPr spc="-20" dirty="0"/>
              <a:t> </a:t>
            </a:r>
            <a:r>
              <a:rPr dirty="0"/>
              <a:t>Newsletter</a:t>
            </a:r>
            <a:r>
              <a:rPr spc="-25" dirty="0"/>
              <a:t> </a:t>
            </a:r>
            <a:r>
              <a:rPr dirty="0"/>
              <a:t>17Dec24.indd</a:t>
            </a:r>
            <a:r>
              <a:rPr spc="254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rbanissta.co.uk/public-access/hall-road-rochfor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5" dirty="0">
                <a:latin typeface="Montserrat" pitchFamily="2" charset="0"/>
              </a:rPr>
              <a:t>news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699" y="10635125"/>
            <a:ext cx="777620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Montserrat" pitchFamily="2" charset="0"/>
                <a:cs typeface="Arial Black"/>
              </a:rPr>
              <a:t>croudacehomes.co.uk</a:t>
            </a:r>
            <a:endParaRPr sz="1200">
              <a:latin typeface="Montserrat" pitchFamily="2" charset="0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699" y="1542850"/>
            <a:ext cx="7776209" cy="449580"/>
          </a:xfrm>
          <a:custGeom>
            <a:avLst/>
            <a:gdLst/>
            <a:ahLst/>
            <a:cxnLst/>
            <a:rect l="l" t="t" r="r" b="b"/>
            <a:pathLst>
              <a:path w="7776209" h="449580">
                <a:moveTo>
                  <a:pt x="7775994" y="0"/>
                </a:moveTo>
                <a:lnTo>
                  <a:pt x="0" y="0"/>
                </a:lnTo>
                <a:lnTo>
                  <a:pt x="0" y="449579"/>
                </a:lnTo>
                <a:lnTo>
                  <a:pt x="7775994" y="449579"/>
                </a:lnTo>
                <a:lnTo>
                  <a:pt x="7775994" y="0"/>
                </a:lnTo>
                <a:close/>
              </a:path>
            </a:pathLst>
          </a:custGeom>
          <a:solidFill>
            <a:srgbClr val="A1ABB2"/>
          </a:solidFill>
        </p:spPr>
        <p:txBody>
          <a:bodyPr wrap="square" lIns="0" tIns="0" rIns="0" bIns="0" rtlCol="0"/>
          <a:lstStyle/>
          <a:p>
            <a:pPr algn="l" rtl="0"/>
            <a:endParaRPr>
              <a:latin typeface="Montserrat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999" y="1566942"/>
            <a:ext cx="326009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0" dirty="0">
                <a:solidFill>
                  <a:srgbClr val="FFFFFF"/>
                </a:solidFill>
                <a:latin typeface="Montserrat" pitchFamily="2" charset="0"/>
                <a:cs typeface="Arial Black"/>
              </a:rPr>
              <a:t>HALL</a:t>
            </a:r>
            <a:r>
              <a:rPr sz="1900" b="1" spc="-70" dirty="0">
                <a:solidFill>
                  <a:srgbClr val="FFFFFF"/>
                </a:solidFill>
                <a:latin typeface="Montserrat" pitchFamily="2" charset="0"/>
                <a:cs typeface="Arial 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Montserrat" pitchFamily="2" charset="0"/>
                <a:cs typeface="Arial Black"/>
              </a:rPr>
              <a:t>ROAD,</a:t>
            </a:r>
            <a:r>
              <a:rPr sz="1900" b="1" spc="-65" dirty="0">
                <a:solidFill>
                  <a:srgbClr val="FFFFFF"/>
                </a:solidFill>
                <a:latin typeface="Montserrat" pitchFamily="2" charset="0"/>
                <a:cs typeface="Arial Black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Montserrat" pitchFamily="2" charset="0"/>
                <a:cs typeface="Arial Black"/>
              </a:rPr>
              <a:t>ROCHFORD</a:t>
            </a:r>
            <a:endParaRPr sz="1900" b="1" dirty="0">
              <a:latin typeface="Montserrat" pitchFamily="2" charset="0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9818" y="1608125"/>
            <a:ext cx="171386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spc="-7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December</a:t>
            </a:r>
            <a:r>
              <a:rPr sz="1600" spc="-7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2025</a:t>
            </a:r>
            <a:endParaRPr sz="1600" dirty="0">
              <a:latin typeface="Montserrat" pitchFamily="2" charset="0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699" y="1992430"/>
            <a:ext cx="7744206" cy="4642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/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Welcome</a:t>
            </a:r>
            <a:r>
              <a:rPr sz="1400" spc="-2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to</a:t>
            </a:r>
            <a:r>
              <a:rPr sz="1400" spc="-2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our</a:t>
            </a:r>
            <a:r>
              <a:rPr sz="1400" spc="-2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lang="en-GB" sz="1400" spc="-2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Winter</a:t>
            </a:r>
            <a:r>
              <a:rPr sz="1400" spc="-1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spc="-2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newsletter</a:t>
            </a:r>
            <a:r>
              <a:rPr sz="1400" spc="-2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from</a:t>
            </a:r>
            <a:r>
              <a:rPr sz="1400" spc="-2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spc="-2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Croudace</a:t>
            </a:r>
            <a:r>
              <a:rPr sz="1400" spc="-2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Homes</a:t>
            </a:r>
            <a:r>
              <a:rPr sz="1400" spc="-1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to</a:t>
            </a:r>
            <a:r>
              <a:rPr sz="1400" spc="-2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keep</a:t>
            </a:r>
            <a:r>
              <a:rPr sz="1400" spc="-2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you</a:t>
            </a:r>
            <a:r>
              <a:rPr sz="1400" spc="-1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spc="-1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updated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on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our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spc="-2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plans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for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spc="-5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a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new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neighbourhood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spc="-1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at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land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north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of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spc="-3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Hall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spc="-1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Road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in</a:t>
            </a:r>
            <a:r>
              <a:rPr sz="1400" spc="-45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 </a:t>
            </a:r>
            <a:r>
              <a:rPr sz="1400" spc="-1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Rochford.</a:t>
            </a:r>
            <a:endParaRPr sz="1400" dirty="0">
              <a:latin typeface="Montserrat" pitchFamily="2" charset="0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1526" y="2542916"/>
            <a:ext cx="4163382" cy="7514237"/>
          </a:xfrm>
          <a:prstGeom prst="rect">
            <a:avLst/>
          </a:prstGeom>
          <a:solidFill>
            <a:srgbClr val="A1ABB2"/>
          </a:solidFill>
        </p:spPr>
        <p:txBody>
          <a:bodyPr vert="horz" wrap="square" lIns="0" tIns="207645" rIns="0" bIns="0" rtlCol="0">
            <a:spAutoFit/>
          </a:bodyPr>
          <a:lstStyle/>
          <a:p>
            <a:pPr marL="287655" algn="ctr">
              <a:lnSpc>
                <a:spcPct val="100000"/>
              </a:lnSpc>
              <a:spcBef>
                <a:spcPts val="1635"/>
              </a:spcBef>
            </a:pPr>
            <a:r>
              <a:rPr lang="en-GB" sz="1700" b="1" spc="-10" dirty="0">
                <a:solidFill>
                  <a:srgbClr val="007C89"/>
                </a:solidFill>
                <a:latin typeface="Montserrat" pitchFamily="2" charset="0"/>
                <a:cs typeface="Arial Black"/>
              </a:rPr>
              <a:t>COMMUNITY CONSULATION UPDATE</a:t>
            </a:r>
          </a:p>
          <a:p>
            <a:pPr marL="287655" algn="ctr">
              <a:lnSpc>
                <a:spcPct val="100000"/>
              </a:lnSpc>
              <a:spcBef>
                <a:spcPts val="1635"/>
              </a:spcBef>
            </a:pPr>
            <a:endParaRPr lang="en-GB" sz="1700" spc="-10" dirty="0">
              <a:solidFill>
                <a:srgbClr val="007C89"/>
              </a:solidFill>
              <a:latin typeface="Montserrat" pitchFamily="2" charset="0"/>
              <a:cs typeface="Arial Black"/>
            </a:endParaRPr>
          </a:p>
          <a:p>
            <a:pPr marL="287655" algn="ctr">
              <a:lnSpc>
                <a:spcPct val="100000"/>
              </a:lnSpc>
              <a:spcBef>
                <a:spcPts val="1635"/>
              </a:spcBef>
            </a:pPr>
            <a:endParaRPr lang="en-GB" sz="1700" spc="-10" dirty="0">
              <a:solidFill>
                <a:srgbClr val="007C89"/>
              </a:solidFill>
              <a:latin typeface="Montserrat" pitchFamily="2" charset="0"/>
              <a:cs typeface="Arial Black"/>
            </a:endParaRPr>
          </a:p>
          <a:p>
            <a:pPr marL="287655" algn="ctr">
              <a:lnSpc>
                <a:spcPct val="100000"/>
              </a:lnSpc>
              <a:spcBef>
                <a:spcPts val="1635"/>
              </a:spcBef>
            </a:pPr>
            <a:endParaRPr lang="en-GB" sz="1700" spc="-10" dirty="0">
              <a:solidFill>
                <a:srgbClr val="007C89"/>
              </a:solidFill>
              <a:latin typeface="Montserrat" pitchFamily="2" charset="0"/>
              <a:cs typeface="Arial Black"/>
            </a:endParaRPr>
          </a:p>
          <a:p>
            <a:pPr marL="287655" algn="ctr">
              <a:lnSpc>
                <a:spcPct val="100000"/>
              </a:lnSpc>
              <a:spcBef>
                <a:spcPts val="1635"/>
              </a:spcBef>
            </a:pPr>
            <a:endParaRPr lang="en-GB" sz="1700" spc="-10" dirty="0">
              <a:solidFill>
                <a:srgbClr val="007C89"/>
              </a:solidFill>
              <a:latin typeface="Montserrat" pitchFamily="2" charset="0"/>
              <a:cs typeface="Arial Black"/>
            </a:endParaRPr>
          </a:p>
          <a:p>
            <a:pPr marL="287655" algn="ctr">
              <a:lnSpc>
                <a:spcPct val="100000"/>
              </a:lnSpc>
              <a:spcBef>
                <a:spcPts val="1635"/>
              </a:spcBef>
            </a:pPr>
            <a:endParaRPr lang="en-GB" sz="1700" spc="-10" dirty="0">
              <a:solidFill>
                <a:srgbClr val="007C89"/>
              </a:solidFill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  <a:p>
            <a:endParaRPr lang="en-GB" sz="1700" dirty="0">
              <a:latin typeface="Montserrat" pitchFamily="2" charset="0"/>
              <a:cs typeface="Arial Bl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258765"/>
            <a:ext cx="190500" cy="15875"/>
            <a:chOff x="0" y="258765"/>
            <a:chExt cx="190500" cy="15875"/>
          </a:xfrm>
        </p:grpSpPr>
        <p:sp>
          <p:nvSpPr>
            <p:cNvPr id="21" name="object 21"/>
            <p:cNvSpPr/>
            <p:nvPr/>
          </p:nvSpPr>
          <p:spPr>
            <a:xfrm>
              <a:off x="0" y="266702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66702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902905" y="258765"/>
            <a:ext cx="190500" cy="15875"/>
            <a:chOff x="7902905" y="258765"/>
            <a:chExt cx="190500" cy="15875"/>
          </a:xfrm>
        </p:grpSpPr>
        <p:sp>
          <p:nvSpPr>
            <p:cNvPr id="24" name="object 24"/>
            <p:cNvSpPr/>
            <p:nvPr/>
          </p:nvSpPr>
          <p:spPr>
            <a:xfrm>
              <a:off x="7902905" y="266702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902905" y="266702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0" y="10950768"/>
            <a:ext cx="190500" cy="15875"/>
            <a:chOff x="0" y="10950768"/>
            <a:chExt cx="190500" cy="15875"/>
          </a:xfrm>
        </p:grpSpPr>
        <p:sp>
          <p:nvSpPr>
            <p:cNvPr id="27" name="object 27"/>
            <p:cNvSpPr/>
            <p:nvPr/>
          </p:nvSpPr>
          <p:spPr>
            <a:xfrm>
              <a:off x="0" y="10958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10958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902905" y="10950768"/>
            <a:ext cx="190500" cy="15875"/>
            <a:chOff x="7902905" y="10950768"/>
            <a:chExt cx="190500" cy="15875"/>
          </a:xfrm>
        </p:grpSpPr>
        <p:sp>
          <p:nvSpPr>
            <p:cNvPr id="30" name="object 30"/>
            <p:cNvSpPr/>
            <p:nvPr/>
          </p:nvSpPr>
          <p:spPr>
            <a:xfrm>
              <a:off x="7902905" y="10958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902905" y="10958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58762" y="2"/>
            <a:ext cx="15875" cy="190500"/>
            <a:chOff x="258762" y="2"/>
            <a:chExt cx="15875" cy="190500"/>
          </a:xfrm>
        </p:grpSpPr>
        <p:sp>
          <p:nvSpPr>
            <p:cNvPr id="33" name="object 33"/>
            <p:cNvSpPr/>
            <p:nvPr/>
          </p:nvSpPr>
          <p:spPr>
            <a:xfrm>
              <a:off x="266700" y="2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66700" y="2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58762" y="11034905"/>
            <a:ext cx="15875" cy="190500"/>
            <a:chOff x="258762" y="11034905"/>
            <a:chExt cx="15875" cy="190500"/>
          </a:xfrm>
        </p:grpSpPr>
        <p:sp>
          <p:nvSpPr>
            <p:cNvPr id="36" name="object 36"/>
            <p:cNvSpPr/>
            <p:nvPr/>
          </p:nvSpPr>
          <p:spPr>
            <a:xfrm>
              <a:off x="266700" y="1103490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266700" y="1103490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818767" y="2"/>
            <a:ext cx="15875" cy="190500"/>
            <a:chOff x="7818767" y="2"/>
            <a:chExt cx="15875" cy="190500"/>
          </a:xfrm>
        </p:grpSpPr>
        <p:sp>
          <p:nvSpPr>
            <p:cNvPr id="39" name="object 39"/>
            <p:cNvSpPr/>
            <p:nvPr/>
          </p:nvSpPr>
          <p:spPr>
            <a:xfrm>
              <a:off x="7826705" y="2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826705" y="2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7818767" y="11034905"/>
            <a:ext cx="15875" cy="190500"/>
            <a:chOff x="7818767" y="11034905"/>
            <a:chExt cx="15875" cy="190500"/>
          </a:xfrm>
        </p:grpSpPr>
        <p:sp>
          <p:nvSpPr>
            <p:cNvPr id="42" name="object 42"/>
            <p:cNvSpPr/>
            <p:nvPr/>
          </p:nvSpPr>
          <p:spPr>
            <a:xfrm>
              <a:off x="7826705" y="1103490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826705" y="1103490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381000" y="11077827"/>
            <a:ext cx="161417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10" dirty="0">
                <a:latin typeface="Montserrat" pitchFamily="2" charset="0"/>
              </a:rPr>
              <a:t>P22-</a:t>
            </a:r>
            <a:r>
              <a:rPr dirty="0">
                <a:latin typeface="Montserrat" pitchFamily="2" charset="0"/>
              </a:rPr>
              <a:t>2332</a:t>
            </a:r>
            <a:r>
              <a:rPr spc="-25" dirty="0">
                <a:latin typeface="Montserrat" pitchFamily="2" charset="0"/>
              </a:rPr>
              <a:t> </a:t>
            </a:r>
            <a:r>
              <a:rPr dirty="0">
                <a:latin typeface="Montserrat" pitchFamily="2" charset="0"/>
              </a:rPr>
              <a:t>DE</a:t>
            </a:r>
            <a:r>
              <a:rPr spc="-25" dirty="0">
                <a:latin typeface="Montserrat" pitchFamily="2" charset="0"/>
              </a:rPr>
              <a:t> </a:t>
            </a:r>
            <a:r>
              <a:rPr dirty="0">
                <a:latin typeface="Montserrat" pitchFamily="2" charset="0"/>
              </a:rPr>
              <a:t>A4</a:t>
            </a:r>
            <a:r>
              <a:rPr spc="-20" dirty="0">
                <a:latin typeface="Montserrat" pitchFamily="2" charset="0"/>
              </a:rPr>
              <a:t> </a:t>
            </a:r>
            <a:r>
              <a:rPr dirty="0">
                <a:latin typeface="Montserrat" pitchFamily="2" charset="0"/>
              </a:rPr>
              <a:t>Newsletter</a:t>
            </a:r>
            <a:r>
              <a:rPr spc="-25" dirty="0">
                <a:latin typeface="Montserrat" pitchFamily="2" charset="0"/>
              </a:rPr>
              <a:t> </a:t>
            </a:r>
            <a:r>
              <a:rPr dirty="0">
                <a:latin typeface="Montserrat" pitchFamily="2" charset="0"/>
              </a:rPr>
              <a:t>17Dec24.indd</a:t>
            </a:r>
            <a:r>
              <a:rPr spc="254" dirty="0">
                <a:latin typeface="Montserrat" pitchFamily="2" charset="0"/>
              </a:rPr>
              <a:t> </a:t>
            </a:r>
            <a:fld id="{81D60167-4931-47E6-BA6A-407CBD079E47}" type="slidenum">
              <a:rPr spc="-50" dirty="0">
                <a:latin typeface="Montserrat" pitchFamily="2" charset="0"/>
              </a:rPr>
              <a:t>1</a:t>
            </a:fld>
            <a:endParaRPr spc="-50" dirty="0">
              <a:latin typeface="Montserrat" pitchFamily="2" charset="0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xfrm>
            <a:off x="7128199" y="11077827"/>
            <a:ext cx="66103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dirty="0">
                <a:latin typeface="Montserrat" pitchFamily="2" charset="0"/>
              </a:rPr>
              <a:t>17/12/2024</a:t>
            </a:r>
            <a:r>
              <a:rPr spc="245" dirty="0">
                <a:latin typeface="Montserrat" pitchFamily="2" charset="0"/>
              </a:rPr>
              <a:t> </a:t>
            </a:r>
            <a:r>
              <a:rPr spc="-10" dirty="0">
                <a:latin typeface="Montserrat" pitchFamily="2" charset="0"/>
              </a:rPr>
              <a:t>16:37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DB2B31-7636-BC95-EA10-5921A09ED5BB}"/>
              </a:ext>
            </a:extLst>
          </p:cNvPr>
          <p:cNvSpPr txBox="1"/>
          <p:nvPr/>
        </p:nvSpPr>
        <p:spPr>
          <a:xfrm rot="10800000" flipV="1">
            <a:off x="3969462" y="3438090"/>
            <a:ext cx="36568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Thank you to everyone who attended our consultation event in Rochford in January and to those who shared their views via the council’s website.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Montserrat" pitchFamily="2" charset="0"/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Your feedback has been invaluable in helping shape the future of our community, and we truly appreciate the time and thought you put into your comments.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Montserrat" pitchFamily="2" charset="0"/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Over the past few weeks, we’ve carefully reviewed all submissions and addressed the key points raised. In this newsletter, you’ll find a “You Said” section summarising the main themes from your feedback.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Montserrat" pitchFamily="2" charset="0"/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Want to see our full responses and the actions we’re taking?</a:t>
            </a:r>
          </a:p>
          <a:p>
            <a:pPr algn="just"/>
            <a:br>
              <a:rPr lang="en-US" sz="140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Visit the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Urbanissta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website and head to the Access page, where you’ll find the Rochford consultation. There, we’ve published all replies to comments and questions.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www.urbanissta.co.uk</a:t>
            </a:r>
          </a:p>
        </p:txBody>
      </p:sp>
      <p:pic>
        <p:nvPicPr>
          <p:cNvPr id="62" name="Picture 61" descr="A map of a city&#10;&#10;AI-generated content may be incorrect.">
            <a:extLst>
              <a:ext uri="{FF2B5EF4-FFF2-40B4-BE49-F238E27FC236}">
                <a16:creationId xmlns:a16="http://schemas.microsoft.com/office/drawing/2014/main" id="{D53B73C9-EB69-FE8E-A007-BC9EEE0B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9" y="3943840"/>
            <a:ext cx="3410982" cy="3879360"/>
          </a:xfrm>
          <a:prstGeom prst="rect">
            <a:avLst/>
          </a:prstGeom>
          <a:ln w="82550">
            <a:solidFill>
              <a:srgbClr val="007681">
                <a:alpha val="95000"/>
              </a:srgb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62F1D4-850A-238A-FC45-3E67FCEF2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7" y="3958354"/>
            <a:ext cx="3441033" cy="3850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5" dirty="0">
                <a:latin typeface="Montserrat" pitchFamily="2" charset="0"/>
              </a:rPr>
              <a:t>news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55" y="10703254"/>
            <a:ext cx="777620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Montserrat" pitchFamily="2" charset="0"/>
                <a:cs typeface="Arial Black"/>
              </a:rPr>
              <a:t>croudacehomes.co.uk</a:t>
            </a:r>
            <a:endParaRPr sz="1200">
              <a:latin typeface="Montserrat" pitchFamily="2" charset="0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7839" y="1124044"/>
            <a:ext cx="113864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00" spc="-50" dirty="0">
                <a:solidFill>
                  <a:srgbClr val="FFFFFF"/>
                </a:solidFill>
                <a:latin typeface="Montserrat" pitchFamily="2" charset="0"/>
                <a:cs typeface="Arial Black"/>
              </a:rPr>
              <a:t>December</a:t>
            </a:r>
            <a:r>
              <a:rPr sz="1000" spc="-35" dirty="0">
                <a:solidFill>
                  <a:srgbClr val="FFFFFF"/>
                </a:solidFill>
                <a:latin typeface="Montserrat" pitchFamily="2" charset="0"/>
                <a:cs typeface="Arial Black"/>
              </a:rPr>
              <a:t> 2025</a:t>
            </a:r>
            <a:endParaRPr sz="1000" dirty="0">
              <a:latin typeface="Montserrat" pitchFamily="2" charset="0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41604" y="4045370"/>
            <a:ext cx="772795" cy="793750"/>
          </a:xfrm>
          <a:custGeom>
            <a:avLst/>
            <a:gdLst/>
            <a:ahLst/>
            <a:cxnLst/>
            <a:rect l="l" t="t" r="r" b="b"/>
            <a:pathLst>
              <a:path w="772795" h="793750">
                <a:moveTo>
                  <a:pt x="222326" y="0"/>
                </a:moveTo>
                <a:lnTo>
                  <a:pt x="193573" y="0"/>
                </a:lnTo>
                <a:lnTo>
                  <a:pt x="164916" y="5748"/>
                </a:lnTo>
                <a:lnTo>
                  <a:pt x="141111" y="21559"/>
                </a:lnTo>
                <a:lnTo>
                  <a:pt x="124852" y="45278"/>
                </a:lnTo>
                <a:lnTo>
                  <a:pt x="118833" y="74752"/>
                </a:lnTo>
                <a:lnTo>
                  <a:pt x="118833" y="107327"/>
                </a:lnTo>
                <a:lnTo>
                  <a:pt x="86245" y="107327"/>
                </a:lnTo>
                <a:lnTo>
                  <a:pt x="52554" y="114065"/>
                </a:lnTo>
                <a:lnTo>
                  <a:pt x="25153" y="132481"/>
                </a:lnTo>
                <a:lnTo>
                  <a:pt x="6737" y="159882"/>
                </a:lnTo>
                <a:lnTo>
                  <a:pt x="0" y="193573"/>
                </a:lnTo>
                <a:lnTo>
                  <a:pt x="0" y="707237"/>
                </a:lnTo>
                <a:lnTo>
                  <a:pt x="6737" y="740928"/>
                </a:lnTo>
                <a:lnTo>
                  <a:pt x="25153" y="768329"/>
                </a:lnTo>
                <a:lnTo>
                  <a:pt x="52554" y="786745"/>
                </a:lnTo>
                <a:lnTo>
                  <a:pt x="86245" y="793483"/>
                </a:lnTo>
                <a:lnTo>
                  <a:pt x="686155" y="793483"/>
                </a:lnTo>
                <a:lnTo>
                  <a:pt x="719846" y="786745"/>
                </a:lnTo>
                <a:lnTo>
                  <a:pt x="747247" y="768329"/>
                </a:lnTo>
                <a:lnTo>
                  <a:pt x="765663" y="740928"/>
                </a:lnTo>
                <a:lnTo>
                  <a:pt x="772401" y="707237"/>
                </a:lnTo>
                <a:lnTo>
                  <a:pt x="88163" y="707237"/>
                </a:lnTo>
                <a:lnTo>
                  <a:pt x="88163" y="266674"/>
                </a:lnTo>
                <a:lnTo>
                  <a:pt x="772401" y="266674"/>
                </a:lnTo>
                <a:lnTo>
                  <a:pt x="772401" y="193573"/>
                </a:lnTo>
                <a:lnTo>
                  <a:pt x="771121" y="185915"/>
                </a:lnTo>
                <a:lnTo>
                  <a:pt x="189750" y="185915"/>
                </a:lnTo>
                <a:lnTo>
                  <a:pt x="182079" y="178244"/>
                </a:lnTo>
                <a:lnTo>
                  <a:pt x="182079" y="67081"/>
                </a:lnTo>
                <a:lnTo>
                  <a:pt x="189750" y="59410"/>
                </a:lnTo>
                <a:lnTo>
                  <a:pt x="294000" y="59410"/>
                </a:lnTo>
                <a:lnTo>
                  <a:pt x="291327" y="46087"/>
                </a:lnTo>
                <a:lnTo>
                  <a:pt x="275513" y="22278"/>
                </a:lnTo>
                <a:lnTo>
                  <a:pt x="251794" y="6018"/>
                </a:lnTo>
                <a:lnTo>
                  <a:pt x="222326" y="0"/>
                </a:lnTo>
                <a:close/>
              </a:path>
              <a:path w="772795" h="793750">
                <a:moveTo>
                  <a:pt x="772401" y="266674"/>
                </a:moveTo>
                <a:lnTo>
                  <a:pt x="688073" y="266674"/>
                </a:lnTo>
                <a:lnTo>
                  <a:pt x="688073" y="707237"/>
                </a:lnTo>
                <a:lnTo>
                  <a:pt x="772401" y="707237"/>
                </a:lnTo>
                <a:lnTo>
                  <a:pt x="772401" y="266674"/>
                </a:lnTo>
                <a:close/>
              </a:path>
              <a:path w="772795" h="793750">
                <a:moveTo>
                  <a:pt x="294000" y="59410"/>
                </a:moveTo>
                <a:lnTo>
                  <a:pt x="233832" y="59410"/>
                </a:lnTo>
                <a:lnTo>
                  <a:pt x="241490" y="67081"/>
                </a:lnTo>
                <a:lnTo>
                  <a:pt x="241490" y="178244"/>
                </a:lnTo>
                <a:lnTo>
                  <a:pt x="233832" y="185915"/>
                </a:lnTo>
                <a:lnTo>
                  <a:pt x="544321" y="185915"/>
                </a:lnTo>
                <a:lnTo>
                  <a:pt x="536663" y="178244"/>
                </a:lnTo>
                <a:lnTo>
                  <a:pt x="536663" y="107327"/>
                </a:lnTo>
                <a:lnTo>
                  <a:pt x="297078" y="107327"/>
                </a:lnTo>
                <a:lnTo>
                  <a:pt x="297078" y="74752"/>
                </a:lnTo>
                <a:lnTo>
                  <a:pt x="294000" y="59410"/>
                </a:lnTo>
                <a:close/>
              </a:path>
              <a:path w="772795" h="793750">
                <a:moveTo>
                  <a:pt x="652408" y="59410"/>
                </a:moveTo>
                <a:lnTo>
                  <a:pt x="590321" y="59410"/>
                </a:lnTo>
                <a:lnTo>
                  <a:pt x="597992" y="67081"/>
                </a:lnTo>
                <a:lnTo>
                  <a:pt x="597992" y="178244"/>
                </a:lnTo>
                <a:lnTo>
                  <a:pt x="590321" y="185915"/>
                </a:lnTo>
                <a:lnTo>
                  <a:pt x="771121" y="185915"/>
                </a:lnTo>
                <a:lnTo>
                  <a:pt x="766772" y="159882"/>
                </a:lnTo>
                <a:lnTo>
                  <a:pt x="748925" y="132481"/>
                </a:lnTo>
                <a:lnTo>
                  <a:pt x="721734" y="114065"/>
                </a:lnTo>
                <a:lnTo>
                  <a:pt x="688073" y="107327"/>
                </a:lnTo>
                <a:lnTo>
                  <a:pt x="655485" y="107327"/>
                </a:lnTo>
                <a:lnTo>
                  <a:pt x="655485" y="74752"/>
                </a:lnTo>
                <a:lnTo>
                  <a:pt x="652408" y="59410"/>
                </a:lnTo>
                <a:close/>
              </a:path>
              <a:path w="772795" h="793750">
                <a:moveTo>
                  <a:pt x="580732" y="0"/>
                </a:moveTo>
                <a:lnTo>
                  <a:pt x="550075" y="0"/>
                </a:lnTo>
                <a:lnTo>
                  <a:pt x="521416" y="5748"/>
                </a:lnTo>
                <a:lnTo>
                  <a:pt x="497606" y="21559"/>
                </a:lnTo>
                <a:lnTo>
                  <a:pt x="481343" y="45278"/>
                </a:lnTo>
                <a:lnTo>
                  <a:pt x="475322" y="74752"/>
                </a:lnTo>
                <a:lnTo>
                  <a:pt x="475322" y="107327"/>
                </a:lnTo>
                <a:lnTo>
                  <a:pt x="536663" y="107327"/>
                </a:lnTo>
                <a:lnTo>
                  <a:pt x="536663" y="67081"/>
                </a:lnTo>
                <a:lnTo>
                  <a:pt x="544321" y="59410"/>
                </a:lnTo>
                <a:lnTo>
                  <a:pt x="652408" y="59410"/>
                </a:lnTo>
                <a:lnTo>
                  <a:pt x="649736" y="46087"/>
                </a:lnTo>
                <a:lnTo>
                  <a:pt x="633925" y="22278"/>
                </a:lnTo>
                <a:lnTo>
                  <a:pt x="610206" y="6018"/>
                </a:lnTo>
                <a:lnTo>
                  <a:pt x="580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258765"/>
            <a:ext cx="190500" cy="15875"/>
            <a:chOff x="0" y="258765"/>
            <a:chExt cx="190500" cy="15875"/>
          </a:xfrm>
        </p:grpSpPr>
        <p:sp>
          <p:nvSpPr>
            <p:cNvPr id="20" name="object 20"/>
            <p:cNvSpPr/>
            <p:nvPr/>
          </p:nvSpPr>
          <p:spPr>
            <a:xfrm>
              <a:off x="0" y="266702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66702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902905" y="258765"/>
            <a:ext cx="190500" cy="15875"/>
            <a:chOff x="7902905" y="258765"/>
            <a:chExt cx="190500" cy="15875"/>
          </a:xfrm>
        </p:grpSpPr>
        <p:sp>
          <p:nvSpPr>
            <p:cNvPr id="23" name="object 23"/>
            <p:cNvSpPr/>
            <p:nvPr/>
          </p:nvSpPr>
          <p:spPr>
            <a:xfrm>
              <a:off x="7902905" y="266702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902905" y="266702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0" y="10950768"/>
            <a:ext cx="190500" cy="15875"/>
            <a:chOff x="0" y="10950768"/>
            <a:chExt cx="190500" cy="15875"/>
          </a:xfrm>
        </p:grpSpPr>
        <p:sp>
          <p:nvSpPr>
            <p:cNvPr id="26" name="object 26"/>
            <p:cNvSpPr/>
            <p:nvPr/>
          </p:nvSpPr>
          <p:spPr>
            <a:xfrm>
              <a:off x="0" y="10958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10958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902905" y="10950768"/>
            <a:ext cx="190500" cy="15875"/>
            <a:chOff x="7902905" y="10950768"/>
            <a:chExt cx="190500" cy="15875"/>
          </a:xfrm>
        </p:grpSpPr>
        <p:sp>
          <p:nvSpPr>
            <p:cNvPr id="29" name="object 29"/>
            <p:cNvSpPr/>
            <p:nvPr/>
          </p:nvSpPr>
          <p:spPr>
            <a:xfrm>
              <a:off x="7902905" y="10958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902905" y="10958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58762" y="2"/>
            <a:ext cx="15875" cy="190500"/>
            <a:chOff x="258762" y="2"/>
            <a:chExt cx="15875" cy="190500"/>
          </a:xfrm>
        </p:grpSpPr>
        <p:sp>
          <p:nvSpPr>
            <p:cNvPr id="32" name="object 32"/>
            <p:cNvSpPr/>
            <p:nvPr/>
          </p:nvSpPr>
          <p:spPr>
            <a:xfrm>
              <a:off x="266700" y="2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66700" y="2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58762" y="11034905"/>
            <a:ext cx="15875" cy="190500"/>
            <a:chOff x="258762" y="11034905"/>
            <a:chExt cx="15875" cy="190500"/>
          </a:xfrm>
        </p:grpSpPr>
        <p:sp>
          <p:nvSpPr>
            <p:cNvPr id="35" name="object 35"/>
            <p:cNvSpPr/>
            <p:nvPr/>
          </p:nvSpPr>
          <p:spPr>
            <a:xfrm>
              <a:off x="266700" y="1103490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266700" y="1103490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818767" y="2"/>
            <a:ext cx="15875" cy="190500"/>
            <a:chOff x="7818767" y="2"/>
            <a:chExt cx="15875" cy="190500"/>
          </a:xfrm>
        </p:grpSpPr>
        <p:sp>
          <p:nvSpPr>
            <p:cNvPr id="38" name="object 38"/>
            <p:cNvSpPr/>
            <p:nvPr/>
          </p:nvSpPr>
          <p:spPr>
            <a:xfrm>
              <a:off x="7826705" y="2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826705" y="2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7818767" y="11034905"/>
            <a:ext cx="15875" cy="190500"/>
            <a:chOff x="7818767" y="11034905"/>
            <a:chExt cx="15875" cy="190500"/>
          </a:xfrm>
        </p:grpSpPr>
        <p:sp>
          <p:nvSpPr>
            <p:cNvPr id="41" name="object 41"/>
            <p:cNvSpPr/>
            <p:nvPr/>
          </p:nvSpPr>
          <p:spPr>
            <a:xfrm>
              <a:off x="7826705" y="1103490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826705" y="1103490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0"/>
              </a:endParaRPr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381000" y="11077827"/>
            <a:ext cx="161417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10" dirty="0">
                <a:latin typeface="Montserrat" pitchFamily="2" charset="0"/>
              </a:rPr>
              <a:t>P22-</a:t>
            </a:r>
            <a:r>
              <a:rPr dirty="0">
                <a:latin typeface="Montserrat" pitchFamily="2" charset="0"/>
              </a:rPr>
              <a:t>2332</a:t>
            </a:r>
            <a:r>
              <a:rPr spc="-25" dirty="0">
                <a:latin typeface="Montserrat" pitchFamily="2" charset="0"/>
              </a:rPr>
              <a:t> </a:t>
            </a:r>
            <a:r>
              <a:rPr dirty="0">
                <a:latin typeface="Montserrat" pitchFamily="2" charset="0"/>
              </a:rPr>
              <a:t>DE</a:t>
            </a:r>
            <a:r>
              <a:rPr spc="-25" dirty="0">
                <a:latin typeface="Montserrat" pitchFamily="2" charset="0"/>
              </a:rPr>
              <a:t> </a:t>
            </a:r>
            <a:r>
              <a:rPr dirty="0">
                <a:latin typeface="Montserrat" pitchFamily="2" charset="0"/>
              </a:rPr>
              <a:t>A4</a:t>
            </a:r>
            <a:r>
              <a:rPr spc="-20" dirty="0">
                <a:latin typeface="Montserrat" pitchFamily="2" charset="0"/>
              </a:rPr>
              <a:t> </a:t>
            </a:r>
            <a:r>
              <a:rPr dirty="0">
                <a:latin typeface="Montserrat" pitchFamily="2" charset="0"/>
              </a:rPr>
              <a:t>Newsletter</a:t>
            </a:r>
            <a:r>
              <a:rPr spc="-25" dirty="0">
                <a:latin typeface="Montserrat" pitchFamily="2" charset="0"/>
              </a:rPr>
              <a:t> </a:t>
            </a:r>
            <a:r>
              <a:rPr dirty="0">
                <a:latin typeface="Montserrat" pitchFamily="2" charset="0"/>
              </a:rPr>
              <a:t>17Dec24.indd</a:t>
            </a:r>
            <a:r>
              <a:rPr spc="254" dirty="0">
                <a:latin typeface="Montserrat" pitchFamily="2" charset="0"/>
              </a:rPr>
              <a:t> </a:t>
            </a:r>
            <a:fld id="{81D60167-4931-47E6-BA6A-407CBD079E47}" type="slidenum">
              <a:rPr spc="-50" dirty="0">
                <a:latin typeface="Montserrat" pitchFamily="2" charset="0"/>
              </a:rPr>
              <a:t>2</a:t>
            </a:fld>
            <a:endParaRPr spc="-50" dirty="0">
              <a:latin typeface="Montserrat" pitchFamily="2" charset="0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7128199" y="11077827"/>
            <a:ext cx="66103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dirty="0">
                <a:latin typeface="Montserrat" pitchFamily="2" charset="0"/>
              </a:rPr>
              <a:t>17/12/2024</a:t>
            </a:r>
            <a:r>
              <a:rPr spc="245" dirty="0">
                <a:latin typeface="Montserrat" pitchFamily="2" charset="0"/>
              </a:rPr>
              <a:t> </a:t>
            </a:r>
            <a:r>
              <a:rPr spc="-10" dirty="0">
                <a:latin typeface="Montserrat" pitchFamily="2" charset="0"/>
              </a:rPr>
              <a:t>16:37</a:t>
            </a: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85CD7FEB-2760-0C4B-0EC2-58EEB5AC3092}"/>
              </a:ext>
            </a:extLst>
          </p:cNvPr>
          <p:cNvSpPr txBox="1"/>
          <p:nvPr/>
        </p:nvSpPr>
        <p:spPr>
          <a:xfrm>
            <a:off x="472535" y="1989038"/>
            <a:ext cx="7042549" cy="2056332"/>
          </a:xfrm>
          <a:prstGeom prst="rect">
            <a:avLst/>
          </a:prstGeom>
          <a:solidFill>
            <a:srgbClr val="A1ABB2"/>
          </a:solidFill>
        </p:spPr>
        <p:txBody>
          <a:bodyPr vert="horz" wrap="square" lIns="0" tIns="207645" rIns="0" bIns="0" rtlCol="0">
            <a:spAutoFit/>
          </a:bodyPr>
          <a:lstStyle/>
          <a:p>
            <a:pPr marL="287655" algn="l">
              <a:lnSpc>
                <a:spcPct val="100000"/>
              </a:lnSpc>
            </a:pPr>
            <a:endParaRPr lang="en-GB" sz="12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287655" algn="l">
              <a:lnSpc>
                <a:spcPct val="100000"/>
              </a:lnSpc>
            </a:pPr>
            <a:endParaRPr lang="en-GB" sz="12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287655" algn="l">
              <a:lnSpc>
                <a:spcPct val="100000"/>
              </a:lnSpc>
            </a:pPr>
            <a:endParaRPr lang="en-GB" sz="12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287655" algn="l">
              <a:lnSpc>
                <a:spcPct val="100000"/>
              </a:lnSpc>
            </a:pPr>
            <a:endParaRPr lang="en-GB" sz="12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287655" algn="l">
              <a:lnSpc>
                <a:spcPct val="100000"/>
              </a:lnSpc>
            </a:pPr>
            <a:endParaRPr lang="en-GB" sz="12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287655" algn="l">
              <a:lnSpc>
                <a:spcPct val="100000"/>
              </a:lnSpc>
            </a:pPr>
            <a:endParaRPr lang="en-GB" sz="12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287655" algn="l">
              <a:lnSpc>
                <a:spcPct val="100000"/>
              </a:lnSpc>
            </a:pPr>
            <a:endParaRPr lang="en-GB" sz="12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287655" algn="l">
              <a:lnSpc>
                <a:spcPct val="100000"/>
              </a:lnSpc>
            </a:pPr>
            <a:endParaRPr lang="en-GB" sz="12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287655" algn="l">
              <a:lnSpc>
                <a:spcPct val="100000"/>
              </a:lnSpc>
            </a:pPr>
            <a:endParaRPr lang="en-GB" sz="12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287655" algn="l">
              <a:lnSpc>
                <a:spcPct val="100000"/>
              </a:lnSpc>
            </a:pPr>
            <a:endParaRPr lang="en-GB" sz="1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C85AAB-5724-D250-41C7-13F4D2A0047D}"/>
              </a:ext>
            </a:extLst>
          </p:cNvPr>
          <p:cNvSpPr txBox="1"/>
          <p:nvPr/>
        </p:nvSpPr>
        <p:spPr>
          <a:xfrm>
            <a:off x="643305" y="4400560"/>
            <a:ext cx="2386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You said…</a:t>
            </a:r>
          </a:p>
          <a:p>
            <a:endParaRPr lang="en-GB" sz="1800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Montserrat" pitchFamily="2" charset="0"/>
              </a:rPr>
              <a:t>Concerns on the local infrastructure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0260E27D-0923-3671-BDDF-DEC82B30C4DC}"/>
              </a:ext>
            </a:extLst>
          </p:cNvPr>
          <p:cNvSpPr txBox="1"/>
          <p:nvPr/>
        </p:nvSpPr>
        <p:spPr>
          <a:xfrm>
            <a:off x="472535" y="4331752"/>
            <a:ext cx="7084184" cy="2117887"/>
          </a:xfrm>
          <a:prstGeom prst="rect">
            <a:avLst/>
          </a:prstGeom>
          <a:solidFill>
            <a:srgbClr val="A1ABB2"/>
          </a:solidFill>
        </p:spPr>
        <p:txBody>
          <a:bodyPr vert="horz" wrap="square" lIns="0" tIns="207645" r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You said…</a:t>
            </a:r>
          </a:p>
          <a:p>
            <a:pPr algn="ctr"/>
            <a:endParaRPr lang="en-GB" sz="1200" b="1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Montserrat" pitchFamily="2" charset="0"/>
              </a:rPr>
              <a:t>Concerns on roads, impact on public services and utilities and emergency access </a:t>
            </a:r>
            <a:endParaRPr lang="en-GB" sz="12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en-GB" sz="1200" b="1" dirty="0">
              <a:solidFill>
                <a:srgbClr val="007681"/>
              </a:solidFill>
              <a:latin typeface="Montserrat" pitchFamily="2" charset="0"/>
            </a:endParaRPr>
          </a:p>
          <a:p>
            <a:pPr marL="287655" algn="l">
              <a:spcBef>
                <a:spcPts val="1635"/>
              </a:spcBef>
            </a:pPr>
            <a:endParaRPr lang="en-GB" sz="1200" b="1" dirty="0">
              <a:solidFill>
                <a:srgbClr val="007681"/>
              </a:solidFill>
              <a:latin typeface="Montserrat" pitchFamily="2" charset="0"/>
            </a:endParaRPr>
          </a:p>
          <a:p>
            <a:pPr marL="287655" algn="l">
              <a:spcBef>
                <a:spcPts val="1635"/>
              </a:spcBef>
            </a:pPr>
            <a:endParaRPr lang="en-GB" sz="1200" b="1" dirty="0">
              <a:solidFill>
                <a:srgbClr val="007681"/>
              </a:solidFill>
              <a:latin typeface="Montserrat" pitchFamily="2" charset="0"/>
            </a:endParaRPr>
          </a:p>
          <a:p>
            <a:pPr marL="287655" algn="ctr">
              <a:lnSpc>
                <a:spcPct val="100000"/>
              </a:lnSpc>
              <a:spcBef>
                <a:spcPts val="1635"/>
              </a:spcBef>
            </a:pPr>
            <a:endParaRPr lang="en-GB" sz="1200" u="sng" spc="-10" dirty="0">
              <a:solidFill>
                <a:srgbClr val="007C89"/>
              </a:solidFill>
              <a:latin typeface="Montserrat" pitchFamily="2" charset="0"/>
              <a:cs typeface="Arial Blac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B15D0-FCA2-9737-D6F0-3F62D720E13A}"/>
              </a:ext>
            </a:extLst>
          </p:cNvPr>
          <p:cNvSpPr txBox="1"/>
          <p:nvPr/>
        </p:nvSpPr>
        <p:spPr>
          <a:xfrm>
            <a:off x="663723" y="5259853"/>
            <a:ext cx="68513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Comments Included: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Hall Road and surrounding routes already congested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Schools, GP surgeries, dentists, and hospitals are at or beyond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Water supply and sewage systems under severe strain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Inadequate provision for emergency vehicles.</a:t>
            </a:r>
          </a:p>
          <a:p>
            <a:endParaRPr lang="en-GB" sz="1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D4BA573-7765-B3BD-BBFF-06388C9E2676}"/>
              </a:ext>
            </a:extLst>
          </p:cNvPr>
          <p:cNvSpPr txBox="1"/>
          <p:nvPr/>
        </p:nvSpPr>
        <p:spPr>
          <a:xfrm>
            <a:off x="472534" y="6766799"/>
            <a:ext cx="7084184" cy="2410275"/>
          </a:xfrm>
          <a:prstGeom prst="rect">
            <a:avLst/>
          </a:prstGeom>
          <a:solidFill>
            <a:srgbClr val="A1ABB2"/>
          </a:solidFill>
        </p:spPr>
        <p:txBody>
          <a:bodyPr vert="horz" wrap="square" lIns="0" tIns="207645" r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You said…</a:t>
            </a:r>
          </a:p>
          <a:p>
            <a:pPr algn="ctr"/>
            <a:endParaRPr lang="en-GB" sz="1200" b="1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Montserrat" pitchFamily="2" charset="0"/>
              </a:rPr>
              <a:t>Concerns on Community and Social Impact</a:t>
            </a:r>
            <a:endParaRPr lang="en-GB" sz="1200" dirty="0">
              <a:solidFill>
                <a:schemeClr val="bg1"/>
              </a:solidFill>
              <a:latin typeface="Montserrat" pitchFamily="2" charset="0"/>
            </a:endParaRPr>
          </a:p>
          <a:p>
            <a:pPr marL="287655" algn="l" rtl="0">
              <a:lnSpc>
                <a:spcPct val="100000"/>
              </a:lnSpc>
            </a:pPr>
            <a:endParaRPr lang="en-GB" sz="1200" b="1" dirty="0">
              <a:solidFill>
                <a:srgbClr val="007681"/>
              </a:solidFill>
              <a:latin typeface="Montserrat" pitchFamily="2" charset="0"/>
            </a:endParaRPr>
          </a:p>
          <a:p>
            <a:pPr marL="287655" algn="l" rtl="0">
              <a:lnSpc>
                <a:spcPct val="100000"/>
              </a:lnSpc>
            </a:pPr>
            <a:endParaRPr lang="en-GB" sz="1100" b="1" dirty="0">
              <a:solidFill>
                <a:srgbClr val="007681"/>
              </a:solidFill>
              <a:latin typeface="Montserrat" pitchFamily="2" charset="0"/>
            </a:endParaRPr>
          </a:p>
          <a:p>
            <a:pPr marL="287655" algn="l" rtl="0">
              <a:lnSpc>
                <a:spcPct val="100000"/>
              </a:lnSpc>
            </a:pPr>
            <a:endParaRPr lang="en-GB" sz="1100" b="1" dirty="0">
              <a:solidFill>
                <a:srgbClr val="007681"/>
              </a:solidFill>
              <a:latin typeface="Montserrat" pitchFamily="2" charset="0"/>
            </a:endParaRPr>
          </a:p>
          <a:p>
            <a:pPr marL="287655" algn="l" rtl="0">
              <a:lnSpc>
                <a:spcPct val="100000"/>
              </a:lnSpc>
            </a:pPr>
            <a:endParaRPr lang="en-GB" sz="14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573405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573405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573405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573405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8F09BA2-F550-E279-2E76-66D1E5BF8422}"/>
              </a:ext>
            </a:extLst>
          </p:cNvPr>
          <p:cNvSpPr txBox="1"/>
          <p:nvPr/>
        </p:nvSpPr>
        <p:spPr>
          <a:xfrm>
            <a:off x="137659" y="9159069"/>
            <a:ext cx="7768899" cy="1071447"/>
          </a:xfrm>
          <a:prstGeom prst="rect">
            <a:avLst/>
          </a:prstGeom>
          <a:noFill/>
        </p:spPr>
        <p:txBody>
          <a:bodyPr vert="horz" wrap="square" lIns="0" tIns="207645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7681"/>
                </a:solidFill>
                <a:latin typeface="Montserrat" pitchFamily="2" charset="0"/>
              </a:rPr>
              <a:t>All your comments are addressed on the Urbanissta website.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Montserrat" pitchFamily="2" charset="0"/>
                <a:hlinkClick r:id="rId2"/>
              </a:rPr>
              <a:t>https://www.urbanissta.co.uk/public-access/hall-road-rochford</a:t>
            </a:r>
            <a:endParaRPr lang="en-US" sz="14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en-US" sz="1400" dirty="0">
              <a:solidFill>
                <a:srgbClr val="007681"/>
              </a:solidFill>
              <a:latin typeface="Montserrat" pitchFamily="2" charset="0"/>
            </a:endParaRPr>
          </a:p>
          <a:p>
            <a:pPr algn="ctr"/>
            <a:r>
              <a:rPr lang="en-US" sz="1400" dirty="0">
                <a:solidFill>
                  <a:srgbClr val="007681"/>
                </a:solidFill>
                <a:latin typeface="Montserrat" pitchFamily="2" charset="0"/>
              </a:rPr>
              <a:t>Stay informed about the next steps.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42B9A-1798-1027-2AD6-09BB5D67DFEF}"/>
              </a:ext>
            </a:extLst>
          </p:cNvPr>
          <p:cNvSpPr txBox="1"/>
          <p:nvPr/>
        </p:nvSpPr>
        <p:spPr>
          <a:xfrm>
            <a:off x="426046" y="2727455"/>
            <a:ext cx="7191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algn="l">
              <a:lnSpc>
                <a:spcPct val="100000"/>
              </a:lnSpc>
            </a:pPr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Comments Included:</a:t>
            </a:r>
          </a:p>
          <a:p>
            <a:pPr marL="573405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Objections to building on Metropolitan Green Belt land</a:t>
            </a:r>
          </a:p>
          <a:p>
            <a:pPr marL="573405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Concerns about urban sprawl</a:t>
            </a:r>
          </a:p>
          <a:p>
            <a:pPr marL="573405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Wildlife and biodiversity impacts</a:t>
            </a:r>
            <a:endParaRPr lang="en-GB" sz="1200" b="1" u="sng" spc="-10" dirty="0">
              <a:solidFill>
                <a:srgbClr val="007681"/>
              </a:solidFill>
              <a:latin typeface="Montserrat" pitchFamily="2" charset="0"/>
              <a:cs typeface="Arial Black"/>
            </a:endParaRPr>
          </a:p>
          <a:p>
            <a:pPr marL="573405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Risks of flooding and surface water drainage </a:t>
            </a:r>
          </a:p>
          <a:p>
            <a:endParaRPr lang="en-US" sz="1200" dirty="0"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B3435-B8FF-61FA-0E1F-1E6A878469F5}"/>
              </a:ext>
            </a:extLst>
          </p:cNvPr>
          <p:cNvSpPr txBox="1"/>
          <p:nvPr/>
        </p:nvSpPr>
        <p:spPr>
          <a:xfrm>
            <a:off x="372099" y="7693003"/>
            <a:ext cx="7175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algn="l">
              <a:lnSpc>
                <a:spcPct val="100000"/>
              </a:lnSpc>
            </a:pPr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Comments Included</a:t>
            </a:r>
          </a:p>
          <a:p>
            <a:pPr marL="573405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Concerns about crime prevention</a:t>
            </a:r>
          </a:p>
          <a:p>
            <a:pPr marL="573405" indent="-285750" algn="l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681"/>
                </a:solidFill>
                <a:latin typeface="Montserrat" pitchFamily="2" charset="0"/>
              </a:rPr>
              <a:t>Residents are concerned that the cumulative impact of multiple developments (Hall Road, Mount </a:t>
            </a:r>
            <a:r>
              <a:rPr lang="en-GB" sz="1200" b="1" dirty="0" err="1">
                <a:solidFill>
                  <a:srgbClr val="007681"/>
                </a:solidFill>
                <a:latin typeface="Montserrat" panose="00000500000000000000" pitchFamily="2" charset="0"/>
              </a:rPr>
              <a:t>Bovers</a:t>
            </a:r>
            <a:r>
              <a:rPr lang="en-GB" sz="1200" b="1" dirty="0">
                <a:solidFill>
                  <a:srgbClr val="007681"/>
                </a:solidFill>
                <a:latin typeface="Montserrat" panose="00000500000000000000" pitchFamily="2" charset="0"/>
              </a:rPr>
              <a:t>, </a:t>
            </a:r>
            <a:r>
              <a:rPr lang="en-GB" sz="1200" b="1" dirty="0" err="1">
                <a:solidFill>
                  <a:srgbClr val="007681"/>
                </a:solidFill>
                <a:latin typeface="Montserrat" panose="00000500000000000000" pitchFamily="2" charset="0"/>
              </a:rPr>
              <a:t>Ashingdon</a:t>
            </a:r>
            <a:r>
              <a:rPr lang="en-GB" sz="1200" b="1" dirty="0">
                <a:solidFill>
                  <a:srgbClr val="007681"/>
                </a:solidFill>
                <a:latin typeface="Montserrat" panose="00000500000000000000" pitchFamily="2" charset="0"/>
              </a:rPr>
              <a:t>) are being ignored. </a:t>
            </a:r>
          </a:p>
          <a:p>
            <a:pPr marL="573405" indent="-285750" algn="l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7681"/>
                </a:solidFill>
                <a:latin typeface="Montserrat" panose="00000500000000000000" pitchFamily="2" charset="0"/>
              </a:rPr>
              <a:t>Fear of overdevelopment leading to loss of identity, mental health impacts, and increased antisocial behaviour.</a:t>
            </a:r>
          </a:p>
          <a:p>
            <a:pPr marL="573405" indent="-28575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7681"/>
              </a:solidFill>
              <a:latin typeface="Montserrat" pitchFamily="2" charset="0"/>
            </a:endParaRPr>
          </a:p>
          <a:p>
            <a:endParaRPr lang="en-US" dirty="0">
              <a:latin typeface="Montserra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48FE8-0189-F0D3-C4DB-41471633E172}"/>
              </a:ext>
            </a:extLst>
          </p:cNvPr>
          <p:cNvSpPr txBox="1"/>
          <p:nvPr/>
        </p:nvSpPr>
        <p:spPr>
          <a:xfrm>
            <a:off x="698118" y="2093874"/>
            <a:ext cx="664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You said…</a:t>
            </a:r>
          </a:p>
          <a:p>
            <a:pPr algn="ctr"/>
            <a:endParaRPr lang="en-GB" sz="1200" b="1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l"/>
            <a:r>
              <a:rPr lang="en-GB" sz="12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Concerns around building on Green Belt and Environmental matters.</a:t>
            </a:r>
            <a:endParaRPr lang="en-GB" sz="1200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399</Words>
  <Application>Microsoft Office PowerPoint</Application>
  <PresentationFormat>Custom</PresentationFormat>
  <Paragraphs>89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Montserrat</vt:lpstr>
      <vt:lpstr>Office Theme</vt:lpstr>
      <vt:lpstr>news</vt:lpstr>
      <vt:lpstr>news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Amanda Hayward</dc:creator>
  <cp:lastModifiedBy>Amanda Hayward</cp:lastModifiedBy>
  <cp:revision>27</cp:revision>
  <dcterms:created xsi:type="dcterms:W3CDTF">2025-10-22T09:16:00Z</dcterms:created>
  <dcterms:modified xsi:type="dcterms:W3CDTF">2025-12-10T09:27:17Z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2024-12-17T00:00:00Z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2025-10-22T00:00:00Z</vt:filetime>
  </property>
  <property fmtid="{D5CDD505-2E9C-101B-9397-08002B2CF9AE}" pid="5" name="Producer">
    <vt:lpwstr>Adobe PDF Library 17.0</vt:lpwstr>
  </property>
</Properties>
</file>