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9"/>
    <a:srgbClr val="E51F47"/>
    <a:srgbClr val="FF2458"/>
    <a:srgbClr val="1B1E1A"/>
    <a:srgbClr val="98D700"/>
    <a:srgbClr val="D3BEAB"/>
    <a:srgbClr val="906E7D"/>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01"/>
    <p:restoredTop sz="94589"/>
  </p:normalViewPr>
  <p:slideViewPr>
    <p:cSldViewPr snapToGrid="0">
      <p:cViewPr>
        <p:scale>
          <a:sx n="118" d="100"/>
          <a:sy n="118" d="100"/>
        </p:scale>
        <p:origin x="974" y="-37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D1D8E13-C69A-3042-8B46-5744C133B399}"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23277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1D8E13-C69A-3042-8B46-5744C133B399}"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201506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1D8E13-C69A-3042-8B46-5744C133B399}"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421033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1D8E13-C69A-3042-8B46-5744C133B399}"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34806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D1D8E13-C69A-3042-8B46-5744C133B399}"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413271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D1D8E13-C69A-3042-8B46-5744C133B399}"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426952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D1D8E13-C69A-3042-8B46-5744C133B399}" type="datetimeFigureOut">
              <a:rPr lang="en-US" smtClean="0"/>
              <a:t>11/28/2024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275286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D1D8E13-C69A-3042-8B46-5744C133B399}" type="datetimeFigureOut">
              <a:rPr lang="en-US" smtClean="0"/>
              <a:t>11/28/2024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106212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D8E13-C69A-3042-8B46-5744C133B399}" type="datetimeFigureOut">
              <a:rPr lang="en-US" smtClean="0"/>
              <a:t>11/28/2024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414119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D1D8E13-C69A-3042-8B46-5744C133B399}"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232497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D1D8E13-C69A-3042-8B46-5744C133B399}"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EB911-9167-8449-8620-B9C1B8228E17}" type="slidenum">
              <a:rPr lang="en-US" smtClean="0"/>
              <a:t>‹#›</a:t>
            </a:fld>
            <a:endParaRPr lang="en-US"/>
          </a:p>
        </p:txBody>
      </p:sp>
    </p:spTree>
    <p:extLst>
      <p:ext uri="{BB962C8B-B14F-4D97-AF65-F5344CB8AC3E}">
        <p14:creationId xmlns:p14="http://schemas.microsoft.com/office/powerpoint/2010/main" val="320968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D1D8E13-C69A-3042-8B46-5744C133B399}" type="datetimeFigureOut">
              <a:rPr lang="en-US" smtClean="0"/>
              <a:t>11/28/2024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95EB911-9167-8449-8620-B9C1B8228E17}" type="slidenum">
              <a:rPr lang="en-US" smtClean="0"/>
              <a:t>‹#›</a:t>
            </a:fld>
            <a:endParaRPr lang="en-US"/>
          </a:p>
        </p:txBody>
      </p:sp>
    </p:spTree>
    <p:extLst>
      <p:ext uri="{BB962C8B-B14F-4D97-AF65-F5344CB8AC3E}">
        <p14:creationId xmlns:p14="http://schemas.microsoft.com/office/powerpoint/2010/main" val="1315486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www.urbanissta.co.u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jpg"/><Relationship Id="rId4" Type="http://schemas.openxmlformats.org/officeDocument/2006/relationships/hyperlink" Target="mailto:info@urbanissta.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6EBE363-CAD7-35BD-1B93-C86603DD29D3}"/>
              </a:ext>
            </a:extLst>
          </p:cNvPr>
          <p:cNvSpPr>
            <a:spLocks noGrp="1"/>
          </p:cNvSpPr>
          <p:nvPr>
            <p:ph type="subTitle" idx="1"/>
          </p:nvPr>
        </p:nvSpPr>
        <p:spPr>
          <a:xfrm>
            <a:off x="401390" y="4344379"/>
            <a:ext cx="5978737" cy="5008548"/>
          </a:xfrm>
        </p:spPr>
        <p:txBody>
          <a:bodyPr>
            <a:normAutofit fontScale="25000" lnSpcReduction="20000"/>
          </a:bodyPr>
          <a:lstStyle/>
          <a:p>
            <a:pPr algn="l">
              <a:lnSpc>
                <a:spcPct val="120000"/>
              </a:lnSpc>
              <a:spcBef>
                <a:spcPts val="0"/>
              </a:spcBef>
            </a:pPr>
            <a:r>
              <a:rPr lang="en-GB" sz="4800"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rPr>
              <a:t>Welcome</a:t>
            </a:r>
          </a:p>
          <a:p>
            <a:pPr algn="just">
              <a:lnSpc>
                <a:spcPct val="120000"/>
              </a:lnSpc>
              <a:spcBef>
                <a:spcPts val="0"/>
              </a:spcBef>
            </a:pPr>
            <a:r>
              <a:rPr lang="en-GB" sz="4400" dirty="0">
                <a:latin typeface="Museo 300" panose="02000000000000000000" pitchFamily="2" charset="77"/>
              </a:rPr>
              <a:t>Welcome to Morro Partnerships news, this is our Community Newsletter </a:t>
            </a:r>
            <a:r>
              <a:rPr lang="en-US" sz="4400" dirty="0">
                <a:latin typeface="Museo 300" panose="02000000000000000000" pitchFamily="2" charset="77"/>
              </a:rPr>
              <a:t>informing you first on proposals for a new development on brownfield land at </a:t>
            </a:r>
            <a:r>
              <a:rPr lang="en-GB" sz="4400" dirty="0">
                <a:latin typeface="Museo 300" panose="02000000000000000000" pitchFamily="2" charset="77"/>
              </a:rPr>
              <a:t>Newlyn Road Cradley Heath. It aims to keep residents updated on our latest plans for </a:t>
            </a:r>
            <a:r>
              <a:rPr lang="en-GB" sz="4400" dirty="0">
                <a:solidFill>
                  <a:srgbClr val="000000"/>
                </a:solidFill>
                <a:latin typeface="Museo 300" panose="02000000000000000000" pitchFamily="2" charset="77"/>
                <a:ea typeface="Calibri" panose="020F0502020204030204" pitchFamily="34" charset="0"/>
              </a:rPr>
              <a:t>a new community on this site.</a:t>
            </a:r>
            <a:endParaRPr lang="en-GB" sz="4400" dirty="0">
              <a:latin typeface="Museo 300" panose="02000000000000000000" pitchFamily="2" charset="77"/>
            </a:endParaRPr>
          </a:p>
          <a:p>
            <a:pPr algn="just">
              <a:lnSpc>
                <a:spcPct val="120000"/>
              </a:lnSpc>
              <a:spcBef>
                <a:spcPts val="0"/>
              </a:spcBef>
            </a:pPr>
            <a:endParaRPr lang="en-GB" sz="4400" dirty="0">
              <a:solidFill>
                <a:srgbClr val="000000"/>
              </a:solidFill>
              <a:latin typeface="Museo 300" panose="02000000000000000000" pitchFamily="2" charset="77"/>
              <a:ea typeface="Calibri" panose="020F0502020204030204" pitchFamily="34" charset="0"/>
            </a:endParaRPr>
          </a:p>
          <a:p>
            <a:pPr algn="just">
              <a:lnSpc>
                <a:spcPct val="120000"/>
              </a:lnSpc>
              <a:spcBef>
                <a:spcPts val="0"/>
              </a:spcBef>
            </a:pPr>
            <a:r>
              <a:rPr lang="en-GB" sz="4800" dirty="0">
                <a:solidFill>
                  <a:srgbClr val="E51F47"/>
                </a:solidFill>
                <a:latin typeface="Museo 300" panose="02000000000000000000" pitchFamily="2" charset="77"/>
                <a:ea typeface="Calibri" panose="020F0502020204030204" pitchFamily="34" charset="0"/>
              </a:rPr>
              <a:t>Our Plans</a:t>
            </a:r>
          </a:p>
          <a:p>
            <a:pPr algn="just">
              <a:lnSpc>
                <a:spcPct val="120000"/>
              </a:lnSpc>
              <a:spcBef>
                <a:spcPts val="0"/>
              </a:spcBef>
            </a:pPr>
            <a:r>
              <a:rPr lang="en-US" sz="4400" dirty="0">
                <a:latin typeface="Museo 300" panose="02000000000000000000" pitchFamily="50" charset="0"/>
              </a:rPr>
              <a:t>We are preparing to submit a full planning application for the development of up to 46 homes on a brownfield commercial site located on Newlyn Road, Cradley Heath. This project focuses on delivering affordable rental homes, helping to meet the urgent need for accessible housing within the local community.</a:t>
            </a:r>
          </a:p>
          <a:p>
            <a:pPr algn="just">
              <a:lnSpc>
                <a:spcPct val="120000"/>
              </a:lnSpc>
              <a:spcBef>
                <a:spcPts val="0"/>
              </a:spcBef>
            </a:pPr>
            <a:endParaRPr lang="en-GB" sz="4400" dirty="0">
              <a:solidFill>
                <a:srgbClr val="000000"/>
              </a:solidFill>
              <a:latin typeface="Museo 300" panose="02000000000000000000" pitchFamily="2" charset="77"/>
              <a:ea typeface="Calibri" panose="020F0502020204030204" pitchFamily="34" charset="0"/>
            </a:endParaRPr>
          </a:p>
          <a:p>
            <a:pPr algn="just">
              <a:lnSpc>
                <a:spcPct val="120000"/>
              </a:lnSpc>
              <a:spcBef>
                <a:spcPts val="0"/>
              </a:spcBef>
            </a:pPr>
            <a:r>
              <a:rPr lang="en-GB" sz="4400" dirty="0">
                <a:solidFill>
                  <a:srgbClr val="000000"/>
                </a:solidFill>
                <a:latin typeface="Museo 300" panose="02000000000000000000" pitchFamily="2" charset="77"/>
                <a:ea typeface="Calibri" panose="020F0502020204030204" pitchFamily="34" charset="0"/>
              </a:rPr>
              <a:t>We’d like to</a:t>
            </a:r>
            <a:r>
              <a:rPr lang="en-GB" sz="4400" dirty="0">
                <a:solidFill>
                  <a:srgbClr val="002060"/>
                </a:solidFill>
                <a:latin typeface="Museo 300" panose="02000000000000000000" pitchFamily="2" charset="77"/>
                <a:ea typeface="Calibri" panose="020F0502020204030204" pitchFamily="34" charset="0"/>
              </a:rPr>
              <a:t> </a:t>
            </a:r>
            <a:r>
              <a:rPr lang="en-GB" sz="4400" b="1" u="sng" dirty="0">
                <a:solidFill>
                  <a:srgbClr val="FF2458"/>
                </a:solidFill>
                <a:latin typeface="Museo 300" panose="02000000000000000000" pitchFamily="2" charset="77"/>
                <a:ea typeface="Calibri" panose="020F0502020204030204" pitchFamily="34" charset="0"/>
              </a:rPr>
              <a:t>know your views </a:t>
            </a:r>
            <a:r>
              <a:rPr lang="en-GB" sz="4400" dirty="0">
                <a:solidFill>
                  <a:srgbClr val="000000"/>
                </a:solidFill>
                <a:latin typeface="Museo 300" panose="02000000000000000000" pitchFamily="2" charset="77"/>
                <a:ea typeface="Calibri" panose="020F0502020204030204" pitchFamily="34" charset="0"/>
              </a:rPr>
              <a:t>on the development details and so we are setting out some information below. </a:t>
            </a:r>
          </a:p>
          <a:p>
            <a:pPr algn="just">
              <a:lnSpc>
                <a:spcPct val="120000"/>
              </a:lnSpc>
              <a:spcBef>
                <a:spcPts val="0"/>
              </a:spcBef>
            </a:pPr>
            <a:endParaRPr lang="en-GB" sz="4400" dirty="0">
              <a:solidFill>
                <a:srgbClr val="000000"/>
              </a:solidFill>
              <a:latin typeface="Museo 300" panose="02000000000000000000" pitchFamily="2" charset="77"/>
              <a:ea typeface="Calibri" panose="020F0502020204030204" pitchFamily="34" charset="0"/>
            </a:endParaRPr>
          </a:p>
          <a:p>
            <a:pPr algn="just">
              <a:lnSpc>
                <a:spcPct val="120000"/>
              </a:lnSpc>
              <a:spcBef>
                <a:spcPts val="0"/>
              </a:spcBef>
            </a:pPr>
            <a:r>
              <a:rPr lang="en-GB" sz="4800" dirty="0">
                <a:solidFill>
                  <a:srgbClr val="E51F47"/>
                </a:solidFill>
                <a:effectLst/>
                <a:latin typeface="Museo 300" panose="02000000000000000000" pitchFamily="2" charset="77"/>
                <a:ea typeface="Calibri" panose="020F0502020204030204" pitchFamily="34" charset="0"/>
              </a:rPr>
              <a:t>About Us </a:t>
            </a:r>
            <a:endParaRPr lang="en-GB" sz="4400" dirty="0">
              <a:solidFill>
                <a:srgbClr val="E51F47"/>
              </a:solidFill>
              <a:effectLst/>
              <a:latin typeface="Museo 300" panose="02000000000000000000" pitchFamily="2" charset="77"/>
              <a:ea typeface="Calibri" panose="020F0502020204030204" pitchFamily="34" charset="0"/>
            </a:endParaRPr>
          </a:p>
          <a:p>
            <a:pPr algn="just">
              <a:lnSpc>
                <a:spcPct val="120000"/>
              </a:lnSpc>
              <a:spcBef>
                <a:spcPts val="0"/>
              </a:spcBef>
            </a:pPr>
            <a:r>
              <a:rPr lang="en-GB" sz="4400" dirty="0">
                <a:latin typeface="Museo 300" panose="02000000000000000000" pitchFamily="2" charset="77"/>
                <a:ea typeface="Calibri" panose="020F0502020204030204" pitchFamily="34" charset="0"/>
              </a:rPr>
              <a:t>Morro’s founding aim is to </a:t>
            </a:r>
            <a:r>
              <a:rPr lang="en-US" sz="4400" dirty="0">
                <a:effectLst/>
                <a:highlight>
                  <a:srgbClr val="FFFFFF"/>
                </a:highlight>
                <a:latin typeface="Museo 300" panose="02000000000000000000" pitchFamily="2" charset="77"/>
              </a:rPr>
              <a:t>work with local authorities and housing providers to uncover key regeneration sites to provide a mix of property types to the benefit of local communities and their wider cities. For over 30 years, we have proudly been undertaking refurbishment and regeneration schemes for affordable and private houses. As a privately owned company, we strive to develop properties that are built to last and made to instantly feel like home. </a:t>
            </a:r>
          </a:p>
          <a:p>
            <a:pPr algn="just">
              <a:lnSpc>
                <a:spcPct val="120000"/>
              </a:lnSpc>
              <a:spcBef>
                <a:spcPts val="0"/>
              </a:spcBef>
            </a:pPr>
            <a:endParaRPr lang="en-US" sz="4400" dirty="0">
              <a:effectLst/>
              <a:highlight>
                <a:srgbClr val="FFFFFF"/>
              </a:highlight>
              <a:latin typeface="Museo 300" panose="02000000000000000000" pitchFamily="2" charset="77"/>
            </a:endParaRPr>
          </a:p>
          <a:p>
            <a:pPr algn="just">
              <a:lnSpc>
                <a:spcPct val="120000"/>
              </a:lnSpc>
              <a:spcBef>
                <a:spcPts val="0"/>
              </a:spcBef>
            </a:pPr>
            <a:r>
              <a:rPr lang="en-US" sz="4400" dirty="0">
                <a:effectLst/>
                <a:highlight>
                  <a:srgbClr val="FFFFFF"/>
                </a:highlight>
                <a:latin typeface="Museo 300" panose="02000000000000000000" pitchFamily="2" charset="77"/>
              </a:rPr>
              <a:t>We put ourselves into our customers’ shoes and get to know their wants and needs on a personal level</a:t>
            </a:r>
            <a:r>
              <a:rPr lang="en-US" sz="4400" dirty="0">
                <a:highlight>
                  <a:srgbClr val="FFFFFF"/>
                </a:highlight>
                <a:latin typeface="Museo 300" panose="02000000000000000000" pitchFamily="2" charset="77"/>
              </a:rPr>
              <a:t> </a:t>
            </a:r>
            <a:r>
              <a:rPr lang="en-US" sz="4400" dirty="0">
                <a:effectLst/>
                <a:highlight>
                  <a:srgbClr val="FFFFFF"/>
                </a:highlight>
                <a:latin typeface="Museo 300" panose="02000000000000000000" pitchFamily="2" charset="77"/>
              </a:rPr>
              <a:t>to guarantee we build the best. With decades under our belt, we have become experts in knowing what residents, local authorities and social landlords need from their properties. It also means our wide knowledge and understanding of regional authority planning strategies and policies and local land conditions are second to none.</a:t>
            </a:r>
          </a:p>
          <a:p>
            <a:pPr algn="just">
              <a:lnSpc>
                <a:spcPct val="120000"/>
              </a:lnSpc>
              <a:spcBef>
                <a:spcPts val="0"/>
              </a:spcBef>
            </a:pPr>
            <a:endParaRPr lang="en-GB" sz="2000" dirty="0">
              <a:solidFill>
                <a:schemeClr val="accent1">
                  <a:lumMod val="75000"/>
                </a:schemeClr>
              </a:solidFill>
              <a:effectLst/>
              <a:latin typeface="Museo 300" panose="02000000000000000000" pitchFamily="2" charset="77"/>
              <a:ea typeface="Calibri" panose="020F0502020204030204" pitchFamily="34" charset="0"/>
            </a:endParaRPr>
          </a:p>
          <a:p>
            <a:pPr algn="l">
              <a:lnSpc>
                <a:spcPct val="120000"/>
              </a:lnSpc>
              <a:spcBef>
                <a:spcPts val="0"/>
              </a:spcBef>
            </a:pPr>
            <a:endParaRPr lang="en-GB" sz="2000" dirty="0">
              <a:solidFill>
                <a:schemeClr val="accent1">
                  <a:lumMod val="75000"/>
                </a:schemeClr>
              </a:solidFill>
              <a:effectLst/>
              <a:latin typeface="Museo 300" panose="02000000000000000000" pitchFamily="2" charset="77"/>
              <a:ea typeface="Calibri" panose="020F0502020204030204" pitchFamily="34" charset="0"/>
            </a:endParaRPr>
          </a:p>
        </p:txBody>
      </p:sp>
      <p:pic>
        <p:nvPicPr>
          <p:cNvPr id="17" name="Picture 16" descr="Logo, company name&#10;&#10;Description automatically generated">
            <a:extLst>
              <a:ext uri="{FF2B5EF4-FFF2-40B4-BE49-F238E27FC236}">
                <a16:creationId xmlns:a16="http://schemas.microsoft.com/office/drawing/2014/main" id="{F4FAB0C2-35E6-D168-B9AF-E86BA883A135}"/>
              </a:ext>
            </a:extLst>
          </p:cNvPr>
          <p:cNvPicPr>
            <a:picLocks noChangeAspect="1"/>
          </p:cNvPicPr>
          <p:nvPr/>
        </p:nvPicPr>
        <p:blipFill rotWithShape="1">
          <a:blip r:embed="rId2"/>
          <a:srcRect l="854" t="39428" r="171" b="41070"/>
          <a:stretch/>
        </p:blipFill>
        <p:spPr>
          <a:xfrm>
            <a:off x="4746003" y="9352927"/>
            <a:ext cx="1961524" cy="330542"/>
          </a:xfrm>
          <a:prstGeom prst="rect">
            <a:avLst/>
          </a:prstGeom>
        </p:spPr>
      </p:pic>
      <p:sp>
        <p:nvSpPr>
          <p:cNvPr id="18" name="TextBox 17">
            <a:extLst>
              <a:ext uri="{FF2B5EF4-FFF2-40B4-BE49-F238E27FC236}">
                <a16:creationId xmlns:a16="http://schemas.microsoft.com/office/drawing/2014/main" id="{4A5F1A12-5FD6-FCD0-7FBD-21F7EDCFEDC7}"/>
              </a:ext>
            </a:extLst>
          </p:cNvPr>
          <p:cNvSpPr txBox="1"/>
          <p:nvPr/>
        </p:nvSpPr>
        <p:spPr>
          <a:xfrm>
            <a:off x="4539315" y="9587353"/>
            <a:ext cx="2501900" cy="230832"/>
          </a:xfrm>
          <a:prstGeom prst="rect">
            <a:avLst/>
          </a:prstGeom>
          <a:noFill/>
        </p:spPr>
        <p:txBody>
          <a:bodyPr wrap="square" rtlCol="0">
            <a:spAutoFit/>
          </a:bodyPr>
          <a:lstStyle/>
          <a:p>
            <a:r>
              <a:rPr lang="en-US" sz="900" dirty="0">
                <a:latin typeface="Museo 300" panose="02000000000000000000" pitchFamily="2" charset="77"/>
              </a:rPr>
              <a:t>Forward Thinking </a:t>
            </a:r>
            <a:r>
              <a:rPr lang="en-US" sz="900" dirty="0">
                <a:solidFill>
                  <a:srgbClr val="E51F47"/>
                </a:solidFill>
                <a:latin typeface="Museo 300" panose="02000000000000000000" pitchFamily="2" charset="77"/>
              </a:rPr>
              <a:t>Communications</a:t>
            </a:r>
          </a:p>
        </p:txBody>
      </p:sp>
      <p:sp>
        <p:nvSpPr>
          <p:cNvPr id="4" name="Subtitle 2">
            <a:extLst>
              <a:ext uri="{FF2B5EF4-FFF2-40B4-BE49-F238E27FC236}">
                <a16:creationId xmlns:a16="http://schemas.microsoft.com/office/drawing/2014/main" id="{3D6D57C5-FC63-B336-BDC1-6AA647D8FFF0}"/>
              </a:ext>
            </a:extLst>
          </p:cNvPr>
          <p:cNvSpPr>
            <a:spLocks noGrp="1"/>
          </p:cNvSpPr>
          <p:nvPr>
            <p:ph type="ctrTitle"/>
          </p:nvPr>
        </p:nvSpPr>
        <p:spPr>
          <a:xfrm>
            <a:off x="420688" y="279400"/>
            <a:ext cx="5940425" cy="910086"/>
          </a:xfrm>
          <a:solidFill>
            <a:srgbClr val="00205A"/>
          </a:solidFill>
        </p:spPr>
        <p:txBody>
          <a:bodyPr>
            <a:normAutofit/>
          </a:bodyPr>
          <a:lstStyle/>
          <a:p>
            <a:r>
              <a:rPr lang="en-US" sz="1100" dirty="0">
                <a:solidFill>
                  <a:srgbClr val="00B050"/>
                </a:solidFill>
                <a:latin typeface="Museo 300" panose="02000000000000000000" pitchFamily="2" charset="77"/>
              </a:rPr>
              <a:t>    </a:t>
            </a:r>
            <a:br>
              <a:rPr lang="en-US" dirty="0">
                <a:solidFill>
                  <a:srgbClr val="00B050"/>
                </a:solidFill>
                <a:latin typeface="Museo 300" panose="02000000000000000000" pitchFamily="2" charset="77"/>
              </a:rPr>
            </a:br>
            <a:r>
              <a:rPr lang="en-US" dirty="0">
                <a:solidFill>
                  <a:srgbClr val="00B050"/>
                </a:solidFill>
                <a:latin typeface="Museo 300" panose="02000000000000000000" pitchFamily="2" charset="77"/>
              </a:rPr>
              <a:t>    </a:t>
            </a:r>
            <a:r>
              <a:rPr lang="en-US" sz="4400" dirty="0">
                <a:solidFill>
                  <a:srgbClr val="98D700"/>
                </a:solidFill>
                <a:latin typeface="Museo 300" panose="02000000000000000000" pitchFamily="2" charset="77"/>
              </a:rPr>
              <a:t>Morro Partnerships</a:t>
            </a:r>
          </a:p>
        </p:txBody>
      </p:sp>
      <p:pic>
        <p:nvPicPr>
          <p:cNvPr id="6" name="Picture 5">
            <a:extLst>
              <a:ext uri="{FF2B5EF4-FFF2-40B4-BE49-F238E27FC236}">
                <a16:creationId xmlns:a16="http://schemas.microsoft.com/office/drawing/2014/main" id="{FAE8DC4D-0AF1-3B81-0490-61AC5025C918}"/>
              </a:ext>
            </a:extLst>
          </p:cNvPr>
          <p:cNvPicPr>
            <a:picLocks noChangeAspect="1"/>
          </p:cNvPicPr>
          <p:nvPr/>
        </p:nvPicPr>
        <p:blipFill rotWithShape="1">
          <a:blip r:embed="rId3"/>
          <a:srcRect t="12239"/>
          <a:stretch/>
        </p:blipFill>
        <p:spPr>
          <a:xfrm>
            <a:off x="420688" y="1177159"/>
            <a:ext cx="5940143" cy="795870"/>
          </a:xfrm>
          <a:prstGeom prst="rect">
            <a:avLst/>
          </a:prstGeom>
        </p:spPr>
      </p:pic>
      <p:sp>
        <p:nvSpPr>
          <p:cNvPr id="10" name="TextBox 9">
            <a:extLst>
              <a:ext uri="{FF2B5EF4-FFF2-40B4-BE49-F238E27FC236}">
                <a16:creationId xmlns:a16="http://schemas.microsoft.com/office/drawing/2014/main" id="{776144FB-9CB3-9078-DEB2-E7EF7F9A7B0E}"/>
              </a:ext>
            </a:extLst>
          </p:cNvPr>
          <p:cNvSpPr txBox="1"/>
          <p:nvPr/>
        </p:nvSpPr>
        <p:spPr>
          <a:xfrm>
            <a:off x="5219700" y="1258881"/>
            <a:ext cx="1141131" cy="246221"/>
          </a:xfrm>
          <a:prstGeom prst="rect">
            <a:avLst/>
          </a:prstGeom>
          <a:noFill/>
        </p:spPr>
        <p:txBody>
          <a:bodyPr wrap="square">
            <a:spAutoFit/>
          </a:bodyPr>
          <a:lstStyle/>
          <a:p>
            <a:pPr algn="r"/>
            <a:r>
              <a:rPr lang="en-US" sz="1000" dirty="0">
                <a:solidFill>
                  <a:schemeClr val="bg1"/>
                </a:solidFill>
                <a:latin typeface="Museo 300" panose="02000000000000000000" pitchFamily="2" charset="77"/>
              </a:rPr>
              <a:t>AUTUMN 2024</a:t>
            </a:r>
          </a:p>
        </p:txBody>
      </p:sp>
      <p:sp>
        <p:nvSpPr>
          <p:cNvPr id="13" name="TextBox 12">
            <a:extLst>
              <a:ext uri="{FF2B5EF4-FFF2-40B4-BE49-F238E27FC236}">
                <a16:creationId xmlns:a16="http://schemas.microsoft.com/office/drawing/2014/main" id="{8CD7085B-D122-3ABC-2B4A-00F7D7EC5543}"/>
              </a:ext>
            </a:extLst>
          </p:cNvPr>
          <p:cNvSpPr txBox="1"/>
          <p:nvPr/>
        </p:nvSpPr>
        <p:spPr>
          <a:xfrm>
            <a:off x="1283161" y="1258881"/>
            <a:ext cx="4063240" cy="461665"/>
          </a:xfrm>
          <a:prstGeom prst="rect">
            <a:avLst/>
          </a:prstGeom>
          <a:noFill/>
        </p:spPr>
        <p:txBody>
          <a:bodyPr wrap="square">
            <a:spAutoFit/>
          </a:bodyPr>
          <a:lstStyle/>
          <a:p>
            <a:pPr algn="ctr"/>
            <a:r>
              <a:rPr lang="en-US" sz="2400" dirty="0">
                <a:solidFill>
                  <a:schemeClr val="bg1"/>
                </a:solidFill>
                <a:latin typeface="Museo 300" panose="02000000000000000000" pitchFamily="2" charset="77"/>
              </a:rPr>
              <a:t>Community Newsletter </a:t>
            </a:r>
          </a:p>
        </p:txBody>
      </p:sp>
      <p:pic>
        <p:nvPicPr>
          <p:cNvPr id="15" name="Picture 14" descr="A green and blue logo&#10;&#10;Description automatically generated">
            <a:extLst>
              <a:ext uri="{FF2B5EF4-FFF2-40B4-BE49-F238E27FC236}">
                <a16:creationId xmlns:a16="http://schemas.microsoft.com/office/drawing/2014/main" id="{6A2955B4-DCBA-1167-050F-06243610F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06" y="370084"/>
            <a:ext cx="736054" cy="786652"/>
          </a:xfrm>
          <a:prstGeom prst="rect">
            <a:avLst/>
          </a:prstGeom>
        </p:spPr>
      </p:pic>
      <p:pic>
        <p:nvPicPr>
          <p:cNvPr id="1028" name="Picture 4">
            <a:extLst>
              <a:ext uri="{FF2B5EF4-FFF2-40B4-BE49-F238E27FC236}">
                <a16:creationId xmlns:a16="http://schemas.microsoft.com/office/drawing/2014/main" id="{A078D75E-E2FF-4BBB-8A3D-44E7A28D5D0D}"/>
              </a:ext>
            </a:extLst>
          </p:cNvPr>
          <p:cNvPicPr>
            <a:picLocks noChangeAspect="1" noChangeArrowheads="1"/>
          </p:cNvPicPr>
          <p:nvPr/>
        </p:nvPicPr>
        <p:blipFill>
          <a:blip r:embed="rId5"/>
          <a:srcRect t="3547" b="3547"/>
          <a:stretch/>
        </p:blipFill>
        <p:spPr bwMode="auto">
          <a:xfrm>
            <a:off x="420407" y="1993453"/>
            <a:ext cx="5838154" cy="219236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2D81499-81A8-2315-00D0-99D8F2613A94}"/>
              </a:ext>
            </a:extLst>
          </p:cNvPr>
          <p:cNvSpPr txBox="1"/>
          <p:nvPr/>
        </p:nvSpPr>
        <p:spPr>
          <a:xfrm>
            <a:off x="3760012" y="3851272"/>
            <a:ext cx="2498549" cy="338554"/>
          </a:xfrm>
          <a:prstGeom prst="rect">
            <a:avLst/>
          </a:prstGeom>
          <a:noFill/>
        </p:spPr>
        <p:txBody>
          <a:bodyPr wrap="square" rtlCol="0">
            <a:spAutoFit/>
          </a:bodyPr>
          <a:lstStyle/>
          <a:p>
            <a:pPr algn="r"/>
            <a:r>
              <a:rPr lang="en-US" sz="800" dirty="0">
                <a:solidFill>
                  <a:schemeClr val="bg1"/>
                </a:solidFill>
                <a:latin typeface="Museo 300" panose="02000000000000000000" pitchFamily="2" charset="77"/>
              </a:rPr>
              <a:t>House Type Image. Credit: Morro Partnerships Abbey Park Road Development </a:t>
            </a:r>
            <a:endParaRPr lang="en-US" sz="800" dirty="0">
              <a:solidFill>
                <a:schemeClr val="bg1"/>
              </a:solidFill>
              <a:highlight>
                <a:srgbClr val="FFFF00"/>
              </a:highlight>
              <a:latin typeface="Museo 300" panose="02000000000000000000" pitchFamily="2" charset="77"/>
            </a:endParaRPr>
          </a:p>
        </p:txBody>
      </p:sp>
    </p:spTree>
    <p:extLst>
      <p:ext uri="{BB962C8B-B14F-4D97-AF65-F5344CB8AC3E}">
        <p14:creationId xmlns:p14="http://schemas.microsoft.com/office/powerpoint/2010/main" val="104125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72BB1F-9864-FEB3-5235-12D05756309C}"/>
              </a:ext>
            </a:extLst>
          </p:cNvPr>
          <p:cNvSpPr txBox="1"/>
          <p:nvPr/>
        </p:nvSpPr>
        <p:spPr>
          <a:xfrm>
            <a:off x="2812672" y="3524750"/>
            <a:ext cx="1958869" cy="923330"/>
          </a:xfrm>
          <a:prstGeom prst="rect">
            <a:avLst/>
          </a:prstGeom>
          <a:noFill/>
        </p:spPr>
        <p:txBody>
          <a:bodyPr wrap="square" rtlCol="0">
            <a:spAutoFit/>
          </a:bodyPr>
          <a:lstStyle/>
          <a:p>
            <a:r>
              <a:rPr lang="en-US" i="1" dirty="0">
                <a:solidFill>
                  <a:schemeClr val="bg1"/>
                </a:solidFill>
              </a:rPr>
              <a:t>GPA to provide without schedule on plan</a:t>
            </a:r>
          </a:p>
        </p:txBody>
      </p:sp>
      <p:pic>
        <p:nvPicPr>
          <p:cNvPr id="22" name="Picture 21" descr="A green and blue logo&#10;&#10;Description automatically generated">
            <a:extLst>
              <a:ext uri="{FF2B5EF4-FFF2-40B4-BE49-F238E27FC236}">
                <a16:creationId xmlns:a16="http://schemas.microsoft.com/office/drawing/2014/main" id="{BA598303-99C1-50FB-1F30-659873146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66" y="352674"/>
            <a:ext cx="572860" cy="612240"/>
          </a:xfrm>
          <a:prstGeom prst="rect">
            <a:avLst/>
          </a:prstGeom>
        </p:spPr>
      </p:pic>
      <p:sp>
        <p:nvSpPr>
          <p:cNvPr id="28" name="TextBox 27">
            <a:extLst>
              <a:ext uri="{FF2B5EF4-FFF2-40B4-BE49-F238E27FC236}">
                <a16:creationId xmlns:a16="http://schemas.microsoft.com/office/drawing/2014/main" id="{FBBF1C48-6753-027E-333B-BD9AACB74698}"/>
              </a:ext>
            </a:extLst>
          </p:cNvPr>
          <p:cNvSpPr txBox="1"/>
          <p:nvPr/>
        </p:nvSpPr>
        <p:spPr>
          <a:xfrm>
            <a:off x="492373" y="1296173"/>
            <a:ext cx="2104745" cy="276999"/>
          </a:xfrm>
          <a:prstGeom prst="rect">
            <a:avLst/>
          </a:prstGeom>
          <a:noFill/>
        </p:spPr>
        <p:txBody>
          <a:bodyPr wrap="square">
            <a:spAutoFit/>
          </a:bodyPr>
          <a:lstStyle/>
          <a:p>
            <a:pPr algn="l"/>
            <a:r>
              <a:rPr lang="en-GB" sz="1200" b="1" dirty="0">
                <a:solidFill>
                  <a:srgbClr val="E51F47"/>
                </a:solidFill>
                <a:latin typeface="Museo 300" panose="02000000000000000000" pitchFamily="2" charset="77"/>
              </a:rPr>
              <a:t>Our Proposed Site Layout</a:t>
            </a:r>
            <a:endParaRPr lang="en-US" sz="1200" b="1" dirty="0">
              <a:solidFill>
                <a:srgbClr val="E51F47"/>
              </a:solidFill>
              <a:latin typeface="Museo 300" panose="02000000000000000000" pitchFamily="2" charset="77"/>
            </a:endParaRPr>
          </a:p>
        </p:txBody>
      </p:sp>
      <p:pic>
        <p:nvPicPr>
          <p:cNvPr id="34" name="Picture 33">
            <a:extLst>
              <a:ext uri="{FF2B5EF4-FFF2-40B4-BE49-F238E27FC236}">
                <a16:creationId xmlns:a16="http://schemas.microsoft.com/office/drawing/2014/main" id="{7E5BA0D2-E46E-CD55-B287-63310D61439C}"/>
              </a:ext>
            </a:extLst>
          </p:cNvPr>
          <p:cNvPicPr>
            <a:picLocks noChangeAspect="1"/>
          </p:cNvPicPr>
          <p:nvPr/>
        </p:nvPicPr>
        <p:blipFill rotWithShape="1">
          <a:blip r:embed="rId3"/>
          <a:srcRect t="12239"/>
          <a:stretch/>
        </p:blipFill>
        <p:spPr>
          <a:xfrm>
            <a:off x="458928" y="7874389"/>
            <a:ext cx="5940143" cy="1048592"/>
          </a:xfrm>
          <a:prstGeom prst="rect">
            <a:avLst/>
          </a:prstGeom>
        </p:spPr>
      </p:pic>
      <p:sp>
        <p:nvSpPr>
          <p:cNvPr id="36" name="TextBox 35">
            <a:extLst>
              <a:ext uri="{FF2B5EF4-FFF2-40B4-BE49-F238E27FC236}">
                <a16:creationId xmlns:a16="http://schemas.microsoft.com/office/drawing/2014/main" id="{25B5D2A9-87FA-80B7-2F48-15E8F3ADB1E8}"/>
              </a:ext>
            </a:extLst>
          </p:cNvPr>
          <p:cNvSpPr txBox="1"/>
          <p:nvPr/>
        </p:nvSpPr>
        <p:spPr>
          <a:xfrm>
            <a:off x="1876507" y="8163952"/>
            <a:ext cx="3429000" cy="307777"/>
          </a:xfrm>
          <a:prstGeom prst="rect">
            <a:avLst/>
          </a:prstGeom>
          <a:noFill/>
        </p:spPr>
        <p:txBody>
          <a:bodyPr wrap="square">
            <a:spAutoFit/>
          </a:bodyPr>
          <a:lstStyle/>
          <a:p>
            <a:pPr algn="ctr"/>
            <a:r>
              <a:rPr lang="en-GB" sz="1400" b="1" dirty="0">
                <a:solidFill>
                  <a:schemeClr val="bg1"/>
                </a:solidFill>
                <a:latin typeface="Museo 300" panose="02000000000000000000" pitchFamily="2" charset="77"/>
              </a:rPr>
              <a:t>We are seeking your views….</a:t>
            </a:r>
            <a:endParaRPr lang="en-US" sz="1400" b="1" dirty="0">
              <a:solidFill>
                <a:schemeClr val="bg1"/>
              </a:solidFill>
              <a:latin typeface="Museo 300" panose="02000000000000000000" pitchFamily="2" charset="77"/>
            </a:endParaRPr>
          </a:p>
        </p:txBody>
      </p:sp>
      <p:sp>
        <p:nvSpPr>
          <p:cNvPr id="5" name="Subtitle 2">
            <a:extLst>
              <a:ext uri="{FF2B5EF4-FFF2-40B4-BE49-F238E27FC236}">
                <a16:creationId xmlns:a16="http://schemas.microsoft.com/office/drawing/2014/main" id="{9151E000-780B-7BA4-2262-C14B1B6BC088}"/>
              </a:ext>
            </a:extLst>
          </p:cNvPr>
          <p:cNvSpPr txBox="1">
            <a:spLocks/>
          </p:cNvSpPr>
          <p:nvPr/>
        </p:nvSpPr>
        <p:spPr>
          <a:xfrm>
            <a:off x="420546" y="275878"/>
            <a:ext cx="5940425" cy="703439"/>
          </a:xfrm>
          <a:prstGeom prst="rect">
            <a:avLst/>
          </a:prstGeom>
          <a:solidFill>
            <a:srgbClr val="00205A"/>
          </a:solidFill>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200" b="1" dirty="0">
                <a:solidFill>
                  <a:srgbClr val="00B050"/>
                </a:solidFill>
              </a:rPr>
              <a:t>    </a:t>
            </a:r>
            <a:br>
              <a:rPr lang="en-US" b="1" dirty="0">
                <a:solidFill>
                  <a:srgbClr val="00B050"/>
                </a:solidFill>
              </a:rPr>
            </a:br>
            <a:r>
              <a:rPr lang="en-US" b="1" dirty="0">
                <a:solidFill>
                  <a:srgbClr val="00B050"/>
                </a:solidFill>
              </a:rPr>
              <a:t>    </a:t>
            </a:r>
            <a:r>
              <a:rPr lang="en-US" sz="4500" b="1" dirty="0">
                <a:solidFill>
                  <a:srgbClr val="98D700"/>
                </a:solidFill>
              </a:rPr>
              <a:t>Morro Partnerships</a:t>
            </a:r>
          </a:p>
        </p:txBody>
      </p:sp>
      <p:sp>
        <p:nvSpPr>
          <p:cNvPr id="7" name="TextBox 6">
            <a:extLst>
              <a:ext uri="{FF2B5EF4-FFF2-40B4-BE49-F238E27FC236}">
                <a16:creationId xmlns:a16="http://schemas.microsoft.com/office/drawing/2014/main" id="{606A599E-B0FE-1B0D-941E-39657B61283A}"/>
              </a:ext>
            </a:extLst>
          </p:cNvPr>
          <p:cNvSpPr txBox="1"/>
          <p:nvPr/>
        </p:nvSpPr>
        <p:spPr>
          <a:xfrm>
            <a:off x="2678252" y="1057017"/>
            <a:ext cx="3682579" cy="246221"/>
          </a:xfrm>
          <a:prstGeom prst="rect">
            <a:avLst/>
          </a:prstGeom>
          <a:noFill/>
        </p:spPr>
        <p:txBody>
          <a:bodyPr wrap="square">
            <a:spAutoFit/>
          </a:bodyPr>
          <a:lstStyle/>
          <a:p>
            <a:pPr algn="r"/>
            <a:r>
              <a:rPr lang="en-US" sz="1000" b="1" dirty="0">
                <a:solidFill>
                  <a:schemeClr val="bg1"/>
                </a:solidFill>
                <a:latin typeface="Museo 500" panose="02000000000000000000" pitchFamily="2" charset="77"/>
              </a:rPr>
              <a:t>SUMMER 2024</a:t>
            </a:r>
          </a:p>
        </p:txBody>
      </p:sp>
      <p:pic>
        <p:nvPicPr>
          <p:cNvPr id="10" name="Picture 9" descr="A green and blue logo&#10;&#10;Description automatically generated">
            <a:extLst>
              <a:ext uri="{FF2B5EF4-FFF2-40B4-BE49-F238E27FC236}">
                <a16:creationId xmlns:a16="http://schemas.microsoft.com/office/drawing/2014/main" id="{8CF29279-7A96-3B4C-8D49-FFD72A0B5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836" y="350556"/>
            <a:ext cx="572860" cy="612240"/>
          </a:xfrm>
          <a:prstGeom prst="rect">
            <a:avLst/>
          </a:prstGeom>
        </p:spPr>
      </p:pic>
      <p:sp>
        <p:nvSpPr>
          <p:cNvPr id="11" name="Content Placeholder 10">
            <a:extLst>
              <a:ext uri="{FF2B5EF4-FFF2-40B4-BE49-F238E27FC236}">
                <a16:creationId xmlns:a16="http://schemas.microsoft.com/office/drawing/2014/main" id="{913D387A-53E4-C5A2-AE1C-9E1E2C00DB48}"/>
              </a:ext>
            </a:extLst>
          </p:cNvPr>
          <p:cNvSpPr txBox="1">
            <a:spLocks noGrp="1"/>
          </p:cNvSpPr>
          <p:nvPr>
            <p:ph idx="1"/>
          </p:nvPr>
        </p:nvSpPr>
        <p:spPr>
          <a:xfrm>
            <a:off x="484046" y="7480324"/>
            <a:ext cx="5915025" cy="286232"/>
          </a:xfrm>
          <a:prstGeom prst="rect">
            <a:avLst/>
          </a:prstGeom>
          <a:noFill/>
        </p:spPr>
        <p:txBody>
          <a:bodyPr wrap="square">
            <a:spAutoFit/>
          </a:bodyPr>
          <a:lstStyle/>
          <a:p>
            <a:pPr marL="0" indent="0">
              <a:buNone/>
            </a:pPr>
            <a:r>
              <a:rPr lang="en-GB" sz="1400" b="1" dirty="0">
                <a:solidFill>
                  <a:srgbClr val="002060"/>
                </a:solidFill>
                <a:latin typeface="Museo 300" panose="02000000000000000000" pitchFamily="2" charset="77"/>
              </a:rPr>
              <a:t>Our Proposed Layout….</a:t>
            </a:r>
            <a:endParaRPr lang="en-US" sz="1400" b="1" dirty="0">
              <a:solidFill>
                <a:srgbClr val="002060"/>
              </a:solidFill>
              <a:latin typeface="Museo 300" panose="02000000000000000000" pitchFamily="2" charset="77"/>
            </a:endParaRPr>
          </a:p>
        </p:txBody>
      </p:sp>
      <p:pic>
        <p:nvPicPr>
          <p:cNvPr id="12" name="Picture 11">
            <a:extLst>
              <a:ext uri="{FF2B5EF4-FFF2-40B4-BE49-F238E27FC236}">
                <a16:creationId xmlns:a16="http://schemas.microsoft.com/office/drawing/2014/main" id="{ABC40A4B-EAD3-8CB2-FF10-C3A07C11EF63}"/>
              </a:ext>
            </a:extLst>
          </p:cNvPr>
          <p:cNvPicPr>
            <a:picLocks noChangeAspect="1"/>
          </p:cNvPicPr>
          <p:nvPr/>
        </p:nvPicPr>
        <p:blipFill rotWithShape="1">
          <a:blip r:embed="rId3"/>
          <a:srcRect t="12239"/>
          <a:stretch/>
        </p:blipFill>
        <p:spPr>
          <a:xfrm>
            <a:off x="420406" y="961539"/>
            <a:ext cx="5940143" cy="795870"/>
          </a:xfrm>
          <a:prstGeom prst="rect">
            <a:avLst/>
          </a:prstGeom>
        </p:spPr>
      </p:pic>
      <p:sp>
        <p:nvSpPr>
          <p:cNvPr id="13" name="TextBox 12">
            <a:extLst>
              <a:ext uri="{FF2B5EF4-FFF2-40B4-BE49-F238E27FC236}">
                <a16:creationId xmlns:a16="http://schemas.microsoft.com/office/drawing/2014/main" id="{D2D3343F-EAA8-84EA-EF00-13607BCA5840}"/>
              </a:ext>
            </a:extLst>
          </p:cNvPr>
          <p:cNvSpPr txBox="1"/>
          <p:nvPr/>
        </p:nvSpPr>
        <p:spPr>
          <a:xfrm>
            <a:off x="5216235" y="1042885"/>
            <a:ext cx="1141131" cy="246221"/>
          </a:xfrm>
          <a:prstGeom prst="rect">
            <a:avLst/>
          </a:prstGeom>
          <a:noFill/>
        </p:spPr>
        <p:txBody>
          <a:bodyPr wrap="square">
            <a:spAutoFit/>
          </a:bodyPr>
          <a:lstStyle/>
          <a:p>
            <a:pPr algn="r"/>
            <a:r>
              <a:rPr lang="en-US" sz="1000" dirty="0">
                <a:solidFill>
                  <a:schemeClr val="bg1"/>
                </a:solidFill>
                <a:latin typeface="Museo 300" panose="02000000000000000000" pitchFamily="2" charset="77"/>
              </a:rPr>
              <a:t>AUTUMN 2024</a:t>
            </a:r>
          </a:p>
        </p:txBody>
      </p:sp>
      <p:sp>
        <p:nvSpPr>
          <p:cNvPr id="14" name="TextBox 13">
            <a:extLst>
              <a:ext uri="{FF2B5EF4-FFF2-40B4-BE49-F238E27FC236}">
                <a16:creationId xmlns:a16="http://schemas.microsoft.com/office/drawing/2014/main" id="{7688A094-A419-F966-3E64-05AFEBF83DA4}"/>
              </a:ext>
            </a:extLst>
          </p:cNvPr>
          <p:cNvSpPr txBox="1"/>
          <p:nvPr/>
        </p:nvSpPr>
        <p:spPr>
          <a:xfrm>
            <a:off x="1279696" y="1042885"/>
            <a:ext cx="4063240" cy="461665"/>
          </a:xfrm>
          <a:prstGeom prst="rect">
            <a:avLst/>
          </a:prstGeom>
          <a:noFill/>
        </p:spPr>
        <p:txBody>
          <a:bodyPr wrap="square">
            <a:spAutoFit/>
          </a:bodyPr>
          <a:lstStyle/>
          <a:p>
            <a:pPr algn="ctr"/>
            <a:r>
              <a:rPr lang="en-US" sz="2400" dirty="0">
                <a:solidFill>
                  <a:schemeClr val="bg1"/>
                </a:solidFill>
                <a:latin typeface="Museo 300" panose="02000000000000000000" pitchFamily="2" charset="77"/>
              </a:rPr>
              <a:t>Community Newsletter </a:t>
            </a:r>
          </a:p>
        </p:txBody>
      </p:sp>
      <p:pic>
        <p:nvPicPr>
          <p:cNvPr id="15" name="Picture 14" descr="Logo, company name&#10;&#10;Description automatically generated">
            <a:extLst>
              <a:ext uri="{FF2B5EF4-FFF2-40B4-BE49-F238E27FC236}">
                <a16:creationId xmlns:a16="http://schemas.microsoft.com/office/drawing/2014/main" id="{63647DD6-F3B6-43A1-2219-834F69534A94}"/>
              </a:ext>
            </a:extLst>
          </p:cNvPr>
          <p:cNvPicPr>
            <a:picLocks noChangeAspect="1"/>
          </p:cNvPicPr>
          <p:nvPr/>
        </p:nvPicPr>
        <p:blipFill rotWithShape="1">
          <a:blip r:embed="rId4"/>
          <a:srcRect l="854" t="39428" r="171" b="41070"/>
          <a:stretch/>
        </p:blipFill>
        <p:spPr>
          <a:xfrm>
            <a:off x="4809503" y="9311949"/>
            <a:ext cx="1961524" cy="330542"/>
          </a:xfrm>
          <a:prstGeom prst="rect">
            <a:avLst/>
          </a:prstGeom>
        </p:spPr>
      </p:pic>
      <p:sp>
        <p:nvSpPr>
          <p:cNvPr id="16" name="TextBox 15">
            <a:extLst>
              <a:ext uri="{FF2B5EF4-FFF2-40B4-BE49-F238E27FC236}">
                <a16:creationId xmlns:a16="http://schemas.microsoft.com/office/drawing/2014/main" id="{E5E65204-6A4B-6C3E-BC89-CFAFFF9346F2}"/>
              </a:ext>
            </a:extLst>
          </p:cNvPr>
          <p:cNvSpPr txBox="1"/>
          <p:nvPr/>
        </p:nvSpPr>
        <p:spPr>
          <a:xfrm>
            <a:off x="4660901" y="9527075"/>
            <a:ext cx="2501900" cy="230832"/>
          </a:xfrm>
          <a:prstGeom prst="rect">
            <a:avLst/>
          </a:prstGeom>
          <a:noFill/>
        </p:spPr>
        <p:txBody>
          <a:bodyPr wrap="square" rtlCol="0">
            <a:spAutoFit/>
          </a:bodyPr>
          <a:lstStyle/>
          <a:p>
            <a:r>
              <a:rPr lang="en-US" sz="900" dirty="0">
                <a:latin typeface="Museo 300" panose="02000000000000000000" pitchFamily="2" charset="77"/>
              </a:rPr>
              <a:t>Forward Thinking </a:t>
            </a:r>
            <a:r>
              <a:rPr lang="en-US" sz="900" dirty="0">
                <a:solidFill>
                  <a:srgbClr val="E51F47"/>
                </a:solidFill>
                <a:latin typeface="Museo 300" panose="02000000000000000000" pitchFamily="2" charset="77"/>
              </a:rPr>
              <a:t>Communications</a:t>
            </a:r>
          </a:p>
        </p:txBody>
      </p:sp>
      <p:pic>
        <p:nvPicPr>
          <p:cNvPr id="6" name="Picture 5">
            <a:extLst>
              <a:ext uri="{FF2B5EF4-FFF2-40B4-BE49-F238E27FC236}">
                <a16:creationId xmlns:a16="http://schemas.microsoft.com/office/drawing/2014/main" id="{F6975248-E83E-29DC-7291-A1248597C162}"/>
              </a:ext>
            </a:extLst>
          </p:cNvPr>
          <p:cNvPicPr>
            <a:picLocks noChangeAspect="1"/>
          </p:cNvPicPr>
          <p:nvPr/>
        </p:nvPicPr>
        <p:blipFill>
          <a:blip r:embed="rId5"/>
          <a:stretch>
            <a:fillRect/>
          </a:stretch>
        </p:blipFill>
        <p:spPr>
          <a:xfrm>
            <a:off x="340490" y="2046972"/>
            <a:ext cx="6177020" cy="4524629"/>
          </a:xfrm>
          <a:prstGeom prst="rect">
            <a:avLst/>
          </a:prstGeom>
        </p:spPr>
      </p:pic>
      <p:sp>
        <p:nvSpPr>
          <p:cNvPr id="8" name="TextBox 7">
            <a:extLst>
              <a:ext uri="{FF2B5EF4-FFF2-40B4-BE49-F238E27FC236}">
                <a16:creationId xmlns:a16="http://schemas.microsoft.com/office/drawing/2014/main" id="{BCE9FFD1-36EE-95C8-D572-A6F8B4FA7444}"/>
              </a:ext>
            </a:extLst>
          </p:cNvPr>
          <p:cNvSpPr txBox="1"/>
          <p:nvPr/>
        </p:nvSpPr>
        <p:spPr>
          <a:xfrm>
            <a:off x="4519541" y="6510102"/>
            <a:ext cx="2808064" cy="230832"/>
          </a:xfrm>
          <a:prstGeom prst="rect">
            <a:avLst/>
          </a:prstGeom>
          <a:noFill/>
        </p:spPr>
        <p:txBody>
          <a:bodyPr wrap="square" rtlCol="0">
            <a:spAutoFit/>
          </a:bodyPr>
          <a:lstStyle/>
          <a:p>
            <a:r>
              <a:rPr lang="en-GB" sz="900" b="1" dirty="0">
                <a:latin typeface="Museo 300" panose="02000000000000000000" pitchFamily="50" charset="0"/>
              </a:rPr>
              <a:t>Image</a:t>
            </a:r>
            <a:r>
              <a:rPr lang="en-GB" sz="900" dirty="0">
                <a:latin typeface="Museo 300" panose="02000000000000000000" pitchFamily="50" charset="0"/>
              </a:rPr>
              <a:t>: Geoff Perry Associates</a:t>
            </a:r>
          </a:p>
        </p:txBody>
      </p:sp>
    </p:spTree>
    <p:extLst>
      <p:ext uri="{BB962C8B-B14F-4D97-AF65-F5344CB8AC3E}">
        <p14:creationId xmlns:p14="http://schemas.microsoft.com/office/powerpoint/2010/main" val="65763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322C4CC-004B-16E6-6C12-96334C5B76C3}"/>
              </a:ext>
            </a:extLst>
          </p:cNvPr>
          <p:cNvPicPr>
            <a:picLocks noChangeAspect="1"/>
          </p:cNvPicPr>
          <p:nvPr/>
        </p:nvPicPr>
        <p:blipFill rotWithShape="1">
          <a:blip r:embed="rId2"/>
          <a:srcRect t="12239"/>
          <a:stretch/>
        </p:blipFill>
        <p:spPr>
          <a:xfrm>
            <a:off x="420406" y="961539"/>
            <a:ext cx="5940143" cy="795870"/>
          </a:xfrm>
          <a:prstGeom prst="rect">
            <a:avLst/>
          </a:prstGeom>
        </p:spPr>
      </p:pic>
      <p:sp>
        <p:nvSpPr>
          <p:cNvPr id="3" name="Content Placeholder 2">
            <a:extLst>
              <a:ext uri="{FF2B5EF4-FFF2-40B4-BE49-F238E27FC236}">
                <a16:creationId xmlns:a16="http://schemas.microsoft.com/office/drawing/2014/main" id="{B4F02AE0-CB5E-C2E4-06EE-07FB38ED8817}"/>
              </a:ext>
            </a:extLst>
          </p:cNvPr>
          <p:cNvSpPr>
            <a:spLocks noGrp="1"/>
          </p:cNvSpPr>
          <p:nvPr>
            <p:ph idx="1"/>
          </p:nvPr>
        </p:nvSpPr>
        <p:spPr>
          <a:xfrm>
            <a:off x="409747" y="1995129"/>
            <a:ext cx="3108958" cy="4350057"/>
          </a:xfrm>
        </p:spPr>
        <p:txBody>
          <a:bodyPr>
            <a:noAutofit/>
          </a:bodyPr>
          <a:lstStyle/>
          <a:p>
            <a:pPr marL="0" indent="0">
              <a:lnSpc>
                <a:spcPct val="100000"/>
              </a:lnSpc>
              <a:buNone/>
            </a:pPr>
            <a:r>
              <a:rPr lang="en-GB" sz="1100" b="1" dirty="0">
                <a:solidFill>
                  <a:srgbClr val="002059"/>
                </a:solidFill>
                <a:latin typeface="Museo 300" panose="02000000000000000000" pitchFamily="2" charset="77"/>
                <a:ea typeface="Calibri" panose="020F0502020204030204" pitchFamily="34" charset="0"/>
                <a:cs typeface="Arial" panose="020B0604020202020204" pitchFamily="34" charset="0"/>
              </a:rPr>
              <a:t>Allocated Site</a:t>
            </a:r>
            <a:endParaRPr lang="en-GB" sz="1100" b="1" dirty="0">
              <a:solidFill>
                <a:srgbClr val="002059"/>
              </a:solidFill>
              <a:latin typeface="Museo 300" panose="02000000000000000000" pitchFamily="2" charset="77"/>
              <a:ea typeface="Calibri" panose="020F0502020204030204" pitchFamily="34" charset="0"/>
            </a:endParaRPr>
          </a:p>
          <a:p>
            <a:pPr>
              <a:lnSpc>
                <a:spcPct val="100000"/>
              </a:lnSpc>
            </a:pPr>
            <a:r>
              <a:rPr lang="en-GB" sz="1100" dirty="0">
                <a:solidFill>
                  <a:srgbClr val="002059"/>
                </a:solidFill>
                <a:latin typeface="Museo 300" panose="02000000000000000000" pitchFamily="2" charset="77"/>
                <a:ea typeface="Calibri" panose="020F0502020204030204" pitchFamily="34" charset="0"/>
              </a:rPr>
              <a:t>Sandwell Metropolitan Council has allocated the site for residential development, changing its use from industrial/commercial site to residential.</a:t>
            </a:r>
            <a:endParaRPr lang="en-GB" sz="900" b="1" dirty="0">
              <a:solidFill>
                <a:srgbClr val="002059"/>
              </a:solidFill>
              <a:latin typeface="Museo 300" panose="02000000000000000000" pitchFamily="2" charset="77"/>
              <a:ea typeface="Calibri" panose="020F0502020204030204" pitchFamily="34" charset="0"/>
              <a:cs typeface="Arial" panose="020B0604020202020204" pitchFamily="34" charset="0"/>
            </a:endParaRPr>
          </a:p>
          <a:p>
            <a:pPr marL="0" indent="0">
              <a:lnSpc>
                <a:spcPct val="100000"/>
              </a:lnSpc>
              <a:buNone/>
            </a:pPr>
            <a:r>
              <a:rPr lang="en-GB" sz="1100" b="1" dirty="0">
                <a:solidFill>
                  <a:srgbClr val="002059"/>
                </a:solidFill>
                <a:latin typeface="Museo 300" panose="02000000000000000000" pitchFamily="2" charset="77"/>
                <a:ea typeface="Calibri" panose="020F0502020204030204" pitchFamily="34" charset="0"/>
                <a:cs typeface="Arial" panose="020B0604020202020204" pitchFamily="34" charset="0"/>
              </a:rPr>
              <a:t>Affordable Housing </a:t>
            </a:r>
          </a:p>
          <a:p>
            <a:pPr>
              <a:lnSpc>
                <a:spcPct val="100000"/>
              </a:lnSpc>
            </a:pPr>
            <a:r>
              <a:rPr lang="en-GB" sz="1100" dirty="0">
                <a:solidFill>
                  <a:srgbClr val="002059"/>
                </a:solidFill>
                <a:latin typeface="Museo 300" panose="02000000000000000000" pitchFamily="2" charset="77"/>
              </a:rPr>
              <a:t>46 affordable rented dwellings</a:t>
            </a:r>
          </a:p>
          <a:p>
            <a:pPr marL="0" indent="0">
              <a:lnSpc>
                <a:spcPct val="100000"/>
              </a:lnSpc>
              <a:buNone/>
            </a:pPr>
            <a:r>
              <a:rPr lang="en-GB" sz="1100" dirty="0">
                <a:solidFill>
                  <a:srgbClr val="002059"/>
                </a:solidFill>
                <a:latin typeface="Museo 300" panose="02000000000000000000" pitchFamily="2" charset="77"/>
              </a:rPr>
              <a:t> </a:t>
            </a:r>
            <a:r>
              <a:rPr lang="en-GB" sz="1100" b="1" dirty="0">
                <a:solidFill>
                  <a:srgbClr val="002059"/>
                </a:solidFill>
                <a:effectLst/>
                <a:latin typeface="Museo 300" panose="02000000000000000000" pitchFamily="2" charset="77"/>
                <a:ea typeface="Calibri" panose="020F0502020204030204" pitchFamily="34" charset="0"/>
              </a:rPr>
              <a:t>Sustainability </a:t>
            </a:r>
            <a:r>
              <a:rPr lang="en-GB" sz="1100" b="1" dirty="0">
                <a:solidFill>
                  <a:srgbClr val="002059"/>
                </a:solidFill>
                <a:latin typeface="Museo 300" panose="02000000000000000000" pitchFamily="2" charset="77"/>
                <a:ea typeface="Calibri" panose="020F0502020204030204" pitchFamily="34" charset="0"/>
              </a:rPr>
              <a:t>&amp;</a:t>
            </a:r>
            <a:r>
              <a:rPr lang="en-GB" sz="1100" b="1" dirty="0">
                <a:solidFill>
                  <a:srgbClr val="002059"/>
                </a:solidFill>
                <a:effectLst/>
                <a:latin typeface="Museo 300" panose="02000000000000000000" pitchFamily="2" charset="77"/>
                <a:ea typeface="Calibri" panose="020F0502020204030204" pitchFamily="34" charset="0"/>
              </a:rPr>
              <a:t> Ecology </a:t>
            </a:r>
          </a:p>
          <a:p>
            <a:pPr marL="171450" indent="-171450">
              <a:spcBef>
                <a:spcPts val="750"/>
              </a:spcBef>
              <a:buFont typeface="Arial" panose="020B0604020202020204" pitchFamily="34" charset="0"/>
              <a:buChar char="•"/>
            </a:pPr>
            <a:r>
              <a:rPr lang="en-GB" sz="1100" dirty="0">
                <a:solidFill>
                  <a:srgbClr val="002059"/>
                </a:solidFill>
                <a:latin typeface="Museo 300" panose="02000000000000000000" pitchFamily="2" charset="77"/>
              </a:rPr>
              <a:t>Provide biodiversity gains.</a:t>
            </a:r>
          </a:p>
          <a:p>
            <a:pPr marL="171450" indent="-171450">
              <a:spcBef>
                <a:spcPts val="750"/>
              </a:spcBef>
              <a:buFont typeface="Arial" panose="020B0604020202020204" pitchFamily="34" charset="0"/>
              <a:buChar char="•"/>
            </a:pPr>
            <a:r>
              <a:rPr lang="en-GB" sz="1100" dirty="0">
                <a:solidFill>
                  <a:srgbClr val="002059"/>
                </a:solidFill>
                <a:latin typeface="Museo 300" panose="02000000000000000000" pitchFamily="50" charset="0"/>
              </a:rPr>
              <a:t>Sustainable building materials are used in the build, including a timber frame product that is sustainably sourced.</a:t>
            </a:r>
          </a:p>
          <a:p>
            <a:pPr marL="171450" indent="-171450">
              <a:spcBef>
                <a:spcPts val="750"/>
              </a:spcBef>
              <a:buFont typeface="Arial" panose="020B0604020202020204" pitchFamily="34" charset="0"/>
              <a:buChar char="•"/>
            </a:pPr>
            <a:r>
              <a:rPr lang="en-US" sz="1100" dirty="0">
                <a:solidFill>
                  <a:srgbClr val="002059"/>
                </a:solidFill>
                <a:latin typeface="Museo 300" panose="02000000000000000000" pitchFamily="50" charset="0"/>
              </a:rPr>
              <a:t>The site is conveniently located within walking distance of a bus stop offering connections to West Bromwich, Walsall, and Merry Hill, as well as Cradley Heath train station, which is part of the Birmingham to Worcester line via Kidderminster.</a:t>
            </a:r>
            <a:endParaRPr lang="en-GB" sz="1100" b="1" dirty="0">
              <a:solidFill>
                <a:srgbClr val="002059"/>
              </a:solidFill>
              <a:latin typeface="Museo 300" panose="02000000000000000000" pitchFamily="50" charset="0"/>
            </a:endParaRPr>
          </a:p>
        </p:txBody>
      </p:sp>
      <p:sp>
        <p:nvSpPr>
          <p:cNvPr id="5" name="TextBox 4">
            <a:extLst>
              <a:ext uri="{FF2B5EF4-FFF2-40B4-BE49-F238E27FC236}">
                <a16:creationId xmlns:a16="http://schemas.microsoft.com/office/drawing/2014/main" id="{F401FA05-5475-4FD3-1D6F-AB3B644A0ACE}"/>
              </a:ext>
            </a:extLst>
          </p:cNvPr>
          <p:cNvSpPr txBox="1"/>
          <p:nvPr/>
        </p:nvSpPr>
        <p:spPr>
          <a:xfrm>
            <a:off x="3634350" y="1997335"/>
            <a:ext cx="2763694" cy="4196020"/>
          </a:xfrm>
          <a:prstGeom prst="rect">
            <a:avLst/>
          </a:prstGeom>
          <a:noFill/>
        </p:spPr>
        <p:txBody>
          <a:bodyPr wrap="square">
            <a:spAutoFit/>
          </a:bodyPr>
          <a:lstStyle/>
          <a:p>
            <a:pPr marL="0" indent="0">
              <a:lnSpc>
                <a:spcPct val="100000"/>
              </a:lnSpc>
              <a:buNone/>
            </a:pPr>
            <a:r>
              <a:rPr lang="en-GB" sz="1100" b="1" dirty="0">
                <a:solidFill>
                  <a:srgbClr val="002059"/>
                </a:solidFill>
                <a:latin typeface="Museo 300" panose="02000000000000000000" pitchFamily="2" charset="77"/>
              </a:rPr>
              <a:t>Community Wellbeing</a:t>
            </a:r>
          </a:p>
          <a:p>
            <a:pPr marL="0" indent="0">
              <a:lnSpc>
                <a:spcPct val="100000"/>
              </a:lnSpc>
              <a:buNone/>
            </a:pPr>
            <a:endParaRPr lang="en-GB" sz="1100" b="1" dirty="0">
              <a:solidFill>
                <a:srgbClr val="002059"/>
              </a:solidFill>
              <a:latin typeface="Museo 300" panose="02000000000000000000" pitchFamily="2" charset="77"/>
            </a:endParaRPr>
          </a:p>
          <a:p>
            <a:pPr marL="171450" indent="-171450">
              <a:lnSpc>
                <a:spcPct val="100000"/>
              </a:lnSpc>
              <a:buFont typeface="Arial" panose="020B0604020202020204" pitchFamily="34" charset="0"/>
              <a:buChar char="•"/>
            </a:pPr>
            <a:r>
              <a:rPr lang="en-GB" sz="1100" dirty="0">
                <a:solidFill>
                  <a:srgbClr val="002059"/>
                </a:solidFill>
                <a:effectLst/>
                <a:latin typeface="Museo 300" panose="02000000000000000000" pitchFamily="2" charset="77"/>
                <a:ea typeface="Calibri" panose="020F0502020204030204" pitchFamily="34" charset="0"/>
              </a:rPr>
              <a:t>Promote health and well-being, to make places better for people and create safe environments.</a:t>
            </a:r>
          </a:p>
          <a:p>
            <a:pPr marL="171450" indent="-171450">
              <a:lnSpc>
                <a:spcPct val="100000"/>
              </a:lnSpc>
              <a:buFont typeface="Arial" panose="020B0604020202020204" pitchFamily="34" charset="0"/>
              <a:buChar char="•"/>
            </a:pPr>
            <a:endParaRPr lang="en-GB" sz="1100" dirty="0">
              <a:solidFill>
                <a:srgbClr val="002059"/>
              </a:solidFill>
              <a:latin typeface="Museo 300" panose="02000000000000000000" pitchFamily="2" charset="77"/>
              <a:ea typeface="Calibri" panose="020F0502020204030204" pitchFamily="34" charset="0"/>
              <a:cs typeface="Arial" panose="020B0604020202020204" pitchFamily="34" charset="0"/>
            </a:endParaRPr>
          </a:p>
          <a:p>
            <a:pPr marL="171450" indent="-171450">
              <a:lnSpc>
                <a:spcPct val="100000"/>
              </a:lnSpc>
              <a:buFont typeface="Arial" panose="020B0604020202020204" pitchFamily="34" charset="0"/>
              <a:buChar char="•"/>
            </a:pPr>
            <a:r>
              <a:rPr lang="en-GB" sz="1100" dirty="0">
                <a:solidFill>
                  <a:srgbClr val="002059"/>
                </a:solidFill>
                <a:latin typeface="Museo 300" panose="02000000000000000000" pitchFamily="2" charset="77"/>
                <a:ea typeface="Calibri" panose="020F0502020204030204" pitchFamily="34" charset="0"/>
              </a:rPr>
              <a:t>W</a:t>
            </a:r>
            <a:r>
              <a:rPr lang="en-GB" sz="1100" dirty="0">
                <a:solidFill>
                  <a:srgbClr val="002059"/>
                </a:solidFill>
                <a:effectLst/>
                <a:latin typeface="Museo 300" panose="02000000000000000000" pitchFamily="2" charset="77"/>
                <a:ea typeface="Calibri" panose="020F0502020204030204" pitchFamily="34" charset="0"/>
              </a:rPr>
              <a:t>ill be well-lit, safe and secure for future residents.</a:t>
            </a:r>
          </a:p>
          <a:p>
            <a:pPr>
              <a:lnSpc>
                <a:spcPct val="100000"/>
              </a:lnSpc>
            </a:pPr>
            <a:endParaRPr lang="en-GB" sz="1100" b="1" dirty="0">
              <a:solidFill>
                <a:srgbClr val="002059"/>
              </a:solidFill>
              <a:latin typeface="Museo 300" panose="02000000000000000000" pitchFamily="2" charset="77"/>
              <a:ea typeface="Calibri" panose="020F0502020204030204" pitchFamily="34" charset="0"/>
              <a:cs typeface="Arial" panose="020B0604020202020204" pitchFamily="34" charset="0"/>
            </a:endParaRPr>
          </a:p>
          <a:p>
            <a:pPr>
              <a:lnSpc>
                <a:spcPct val="100000"/>
              </a:lnSpc>
            </a:pPr>
            <a:r>
              <a:rPr lang="en-GB" sz="1100" b="1" dirty="0">
                <a:solidFill>
                  <a:srgbClr val="002059"/>
                </a:solidFill>
                <a:latin typeface="Museo 300" panose="02000000000000000000" pitchFamily="2" charset="77"/>
              </a:rPr>
              <a:t>Economic Benefits</a:t>
            </a:r>
          </a:p>
          <a:p>
            <a:pPr marL="171450" indent="-171450">
              <a:spcBef>
                <a:spcPts val="750"/>
              </a:spcBef>
              <a:buFont typeface="Arial" panose="020B0604020202020204" pitchFamily="34" charset="0"/>
              <a:buChar char="•"/>
            </a:pPr>
            <a:r>
              <a:rPr lang="en-GB" sz="1100" dirty="0">
                <a:solidFill>
                  <a:srgbClr val="002059"/>
                </a:solidFill>
                <a:latin typeface="Museo 300" panose="02000000000000000000" pitchFamily="2" charset="77"/>
              </a:rPr>
              <a:t>New apprenticeships</a:t>
            </a:r>
            <a:r>
              <a:rPr lang="en-GB" sz="1100" dirty="0">
                <a:solidFill>
                  <a:srgbClr val="002059"/>
                </a:solidFill>
                <a:latin typeface="Museo 300" panose="02000000000000000000" pitchFamily="2" charset="77"/>
                <a:ea typeface="Calibri" panose="020F0502020204030204" pitchFamily="34" charset="0"/>
              </a:rPr>
              <a:t> will be created.</a:t>
            </a:r>
            <a:endParaRPr lang="en-GB" sz="1100" dirty="0">
              <a:solidFill>
                <a:srgbClr val="002059"/>
              </a:solidFill>
              <a:latin typeface="Museo 300" panose="02000000000000000000" pitchFamily="2" charset="77"/>
            </a:endParaRPr>
          </a:p>
          <a:p>
            <a:pPr marL="171450" indent="-171450">
              <a:spcBef>
                <a:spcPts val="750"/>
              </a:spcBef>
              <a:buFont typeface="Arial" panose="020B0604020202020204" pitchFamily="34" charset="0"/>
              <a:buChar char="•"/>
            </a:pPr>
            <a:r>
              <a:rPr lang="en-GB" sz="1100" dirty="0">
                <a:solidFill>
                  <a:srgbClr val="002059"/>
                </a:solidFill>
                <a:latin typeface="Museo 300" panose="02000000000000000000" pitchFamily="2" charset="77"/>
              </a:rPr>
              <a:t>New jobs will be created in sales and construction relating to the development</a:t>
            </a:r>
            <a:r>
              <a:rPr lang="en-GB" sz="1100" dirty="0">
                <a:solidFill>
                  <a:srgbClr val="002059"/>
                </a:solidFill>
                <a:latin typeface="Museo 300" panose="02000000000000000000" pitchFamily="2" charset="77"/>
                <a:ea typeface="Calibri" panose="020F0502020204030204" pitchFamily="34" charset="0"/>
              </a:rPr>
              <a:t>.</a:t>
            </a:r>
            <a:endParaRPr lang="en-GB" sz="900" dirty="0">
              <a:solidFill>
                <a:srgbClr val="002059"/>
              </a:solidFill>
              <a:latin typeface="Museo 300" panose="02000000000000000000" pitchFamily="2" charset="77"/>
              <a:ea typeface="Calibri" panose="020F0502020204030204" pitchFamily="34" charset="0"/>
            </a:endParaRPr>
          </a:p>
          <a:p>
            <a:pPr marL="0" indent="0">
              <a:spcBef>
                <a:spcPts val="750"/>
              </a:spcBef>
              <a:buNone/>
            </a:pPr>
            <a:r>
              <a:rPr lang="en-GB" sz="1100" b="1" dirty="0">
                <a:solidFill>
                  <a:srgbClr val="002059"/>
                </a:solidFill>
                <a:latin typeface="Museo 300" panose="02000000000000000000" pitchFamily="2" charset="77"/>
              </a:rPr>
              <a:t>Access &amp; Car Parking </a:t>
            </a:r>
          </a:p>
          <a:p>
            <a:pPr marL="171450" indent="-171450">
              <a:spcBef>
                <a:spcPts val="750"/>
              </a:spcBef>
              <a:buFont typeface="Arial" panose="020B0604020202020204" pitchFamily="34" charset="0"/>
              <a:buChar char="•"/>
            </a:pPr>
            <a:r>
              <a:rPr lang="en-GB" sz="1100" dirty="0">
                <a:solidFill>
                  <a:srgbClr val="002059"/>
                </a:solidFill>
                <a:latin typeface="Museo 300" panose="02000000000000000000" pitchFamily="2" charset="77"/>
              </a:rPr>
              <a:t>All homes will have dedicated car parking spaces</a:t>
            </a:r>
          </a:p>
          <a:p>
            <a:pPr marL="171450" indent="-171450">
              <a:spcBef>
                <a:spcPts val="750"/>
              </a:spcBef>
              <a:buFont typeface="Arial" panose="020B0604020202020204" pitchFamily="34" charset="0"/>
              <a:buChar char="•"/>
            </a:pPr>
            <a:endParaRPr lang="en-GB" sz="1100" dirty="0">
              <a:solidFill>
                <a:srgbClr val="002059"/>
              </a:solidFill>
              <a:latin typeface="Museo 300" panose="02000000000000000000" pitchFamily="2" charset="77"/>
            </a:endParaRPr>
          </a:p>
          <a:p>
            <a:pPr>
              <a:spcBef>
                <a:spcPts val="750"/>
              </a:spcBef>
            </a:pPr>
            <a:endParaRPr lang="en-GB" sz="1100" dirty="0">
              <a:solidFill>
                <a:srgbClr val="002059"/>
              </a:solidFill>
              <a:latin typeface="Museo 300" panose="02000000000000000000" pitchFamily="2" charset="77"/>
            </a:endParaRPr>
          </a:p>
          <a:p>
            <a:pPr marL="171450" indent="-171450">
              <a:spcBef>
                <a:spcPts val="750"/>
              </a:spcBef>
              <a:buFont typeface="Arial" panose="020B0604020202020204" pitchFamily="34" charset="0"/>
              <a:buChar char="•"/>
            </a:pPr>
            <a:endParaRPr lang="en-GB" sz="1100" dirty="0">
              <a:solidFill>
                <a:srgbClr val="002059"/>
              </a:solidFill>
              <a:latin typeface="Museo 300" panose="02000000000000000000" pitchFamily="2" charset="77"/>
            </a:endParaRPr>
          </a:p>
        </p:txBody>
      </p:sp>
      <p:sp>
        <p:nvSpPr>
          <p:cNvPr id="9" name="TextBox 8">
            <a:extLst>
              <a:ext uri="{FF2B5EF4-FFF2-40B4-BE49-F238E27FC236}">
                <a16:creationId xmlns:a16="http://schemas.microsoft.com/office/drawing/2014/main" id="{B8B51951-114D-15EB-AB8F-F12C9460087F}"/>
              </a:ext>
            </a:extLst>
          </p:cNvPr>
          <p:cNvSpPr txBox="1"/>
          <p:nvPr/>
        </p:nvSpPr>
        <p:spPr>
          <a:xfrm>
            <a:off x="503272" y="8039944"/>
            <a:ext cx="5826523" cy="1330942"/>
          </a:xfrm>
          <a:prstGeom prst="rect">
            <a:avLst/>
          </a:prstGeom>
          <a:noFill/>
        </p:spPr>
        <p:txBody>
          <a:bodyPr wrap="square">
            <a:spAutoFit/>
          </a:bodyPr>
          <a:lstStyle/>
          <a:p>
            <a:pPr>
              <a:spcAft>
                <a:spcPts val="1000"/>
              </a:spcAft>
            </a:pPr>
            <a:r>
              <a:rPr lang="en-GB" sz="1400" b="1" dirty="0">
                <a:solidFill>
                  <a:srgbClr val="002059"/>
                </a:solidFill>
                <a:latin typeface="Museo 300" panose="02000000000000000000" pitchFamily="2" charset="77"/>
                <a:cs typeface="Arial" panose="020B0604020202020204" pitchFamily="34" charset="0"/>
              </a:rPr>
              <a:t>Want to know more?</a:t>
            </a:r>
          </a:p>
          <a:p>
            <a:pPr algn="just">
              <a:lnSpc>
                <a:spcPct val="115000"/>
              </a:lnSpc>
              <a:spcAft>
                <a:spcPts val="1000"/>
              </a:spcAft>
            </a:pPr>
            <a:r>
              <a:rPr lang="en-GB" sz="1100" dirty="0">
                <a:solidFill>
                  <a:srgbClr val="002059"/>
                </a:solidFill>
                <a:effectLst/>
                <a:latin typeface="Museo 300" panose="02000000000000000000" pitchFamily="2" charset="77"/>
                <a:ea typeface="Calibri" panose="020F0502020204030204" pitchFamily="34" charset="0"/>
                <a:cs typeface="Times New Roman" panose="02020603050405020304" pitchFamily="18" charset="0"/>
              </a:rPr>
              <a:t>This newsletter has been sent to residents adjacent to the site as well as to local stakeholders.</a:t>
            </a:r>
            <a:endParaRPr lang="en-GB" sz="1100" dirty="0">
              <a:solidFill>
                <a:srgbClr val="002059"/>
              </a:solidFill>
              <a:latin typeface="Museo 300" panose="02000000000000000000" pitchFamily="2" charset="77"/>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002059"/>
                </a:solidFill>
                <a:effectLst/>
                <a:latin typeface="Museo 300" panose="02000000000000000000" pitchFamily="2" charset="77"/>
                <a:ea typeface="Calibri" panose="020F0502020204030204" pitchFamily="34" charset="0"/>
                <a:cs typeface="Times New Roman" panose="02020603050405020304" pitchFamily="18" charset="0"/>
              </a:rPr>
              <a:t>If you have any questions or comments on the plans for this new community, please visit</a:t>
            </a:r>
            <a:r>
              <a:rPr lang="en-GB" sz="1100" dirty="0">
                <a:effectLst/>
                <a:latin typeface="Museo 300" panose="02000000000000000000" pitchFamily="2" charset="77"/>
                <a:ea typeface="Calibri" panose="020F0502020204030204" pitchFamily="34" charset="0"/>
                <a:cs typeface="Times New Roman" panose="02020603050405020304" pitchFamily="18" charset="0"/>
              </a:rPr>
              <a:t> </a:t>
            </a:r>
            <a:r>
              <a:rPr lang="en-GB" sz="1100" b="1"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www.urbanissta.co.uk</a:t>
            </a:r>
            <a:r>
              <a:rPr lang="en-GB" sz="1100" b="1"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rPr>
              <a:t> </a:t>
            </a:r>
            <a:r>
              <a:rPr lang="en-GB" sz="1100" dirty="0">
                <a:solidFill>
                  <a:srgbClr val="002059"/>
                </a:solidFill>
                <a:effectLst/>
                <a:latin typeface="Museo 300" panose="02000000000000000000" pitchFamily="2" charset="77"/>
                <a:ea typeface="Calibri" panose="020F0502020204030204" pitchFamily="34" charset="0"/>
                <a:cs typeface="Times New Roman" panose="02020603050405020304" pitchFamily="18" charset="0"/>
              </a:rPr>
              <a:t>or email </a:t>
            </a:r>
            <a:r>
              <a:rPr lang="en-GB" sz="1100" b="1" u="sng"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info@urbanissta.co.uk</a:t>
            </a:r>
            <a:r>
              <a:rPr lang="en-GB" sz="1100" b="1"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rPr>
              <a:t> </a:t>
            </a:r>
            <a:r>
              <a:rPr lang="en-GB" sz="1100" dirty="0">
                <a:solidFill>
                  <a:srgbClr val="002059"/>
                </a:solidFill>
                <a:effectLst/>
                <a:latin typeface="Museo 300" panose="02000000000000000000" pitchFamily="2" charset="77"/>
                <a:ea typeface="Calibri" panose="020F0502020204030204" pitchFamily="34" charset="0"/>
                <a:cs typeface="Times New Roman" panose="02020603050405020304" pitchFamily="18" charset="0"/>
              </a:rPr>
              <a:t>or</a:t>
            </a:r>
            <a:r>
              <a:rPr lang="en-GB" sz="1100" dirty="0">
                <a:solidFill>
                  <a:srgbClr val="002059"/>
                </a:solidFill>
                <a:latin typeface="Museo 300" panose="02000000000000000000" pitchFamily="2" charset="77"/>
                <a:ea typeface="Calibri" panose="020F0502020204030204" pitchFamily="34" charset="0"/>
                <a:cs typeface="Times New Roman" panose="02020603050405020304" pitchFamily="18" charset="0"/>
              </a:rPr>
              <a:t> </a:t>
            </a:r>
            <a:r>
              <a:rPr lang="en-GB" sz="1100" dirty="0">
                <a:solidFill>
                  <a:srgbClr val="002059"/>
                </a:solidFill>
                <a:effectLst/>
                <a:latin typeface="Museo 300" panose="02000000000000000000" pitchFamily="2" charset="77"/>
                <a:ea typeface="Calibri" panose="020F0502020204030204" pitchFamily="34" charset="0"/>
                <a:cs typeface="Times New Roman" panose="02020603050405020304" pitchFamily="18" charset="0"/>
              </a:rPr>
              <a:t>call </a:t>
            </a:r>
            <a:r>
              <a:rPr lang="en-GB" sz="1100" b="1"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rPr>
              <a:t>0207 459 4549</a:t>
            </a:r>
            <a:r>
              <a:rPr lang="en-GB" sz="1100" dirty="0">
                <a:solidFill>
                  <a:srgbClr val="E51F47"/>
                </a:solidFill>
                <a:effectLst/>
                <a:latin typeface="Museo 300" panose="02000000000000000000" pitchFamily="2" charset="77"/>
                <a:ea typeface="Calibri" panose="020F0502020204030204" pitchFamily="34" charset="0"/>
                <a:cs typeface="Times New Roman" panose="02020603050405020304" pitchFamily="18" charset="0"/>
              </a:rPr>
              <a:t>.</a:t>
            </a:r>
            <a:endParaRPr lang="en-US" sz="1100" dirty="0">
              <a:solidFill>
                <a:srgbClr val="E51F47"/>
              </a:solidFill>
              <a:latin typeface="Museo 300" panose="02000000000000000000" pitchFamily="2" charset="77"/>
            </a:endParaRPr>
          </a:p>
        </p:txBody>
      </p:sp>
      <p:cxnSp>
        <p:nvCxnSpPr>
          <p:cNvPr id="11" name="Straight Connector 10">
            <a:extLst>
              <a:ext uri="{FF2B5EF4-FFF2-40B4-BE49-F238E27FC236}">
                <a16:creationId xmlns:a16="http://schemas.microsoft.com/office/drawing/2014/main" id="{D16C9395-7459-09F0-4335-6B9BB2472FB2}"/>
              </a:ext>
            </a:extLst>
          </p:cNvPr>
          <p:cNvCxnSpPr>
            <a:cxnSpLocks/>
          </p:cNvCxnSpPr>
          <p:nvPr/>
        </p:nvCxnSpPr>
        <p:spPr>
          <a:xfrm flipH="1" flipV="1">
            <a:off x="481455" y="6377478"/>
            <a:ext cx="5916589" cy="104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B5F2032-EBFB-E19F-370B-65B249ED4429}"/>
              </a:ext>
            </a:extLst>
          </p:cNvPr>
          <p:cNvSpPr txBox="1"/>
          <p:nvPr/>
        </p:nvSpPr>
        <p:spPr>
          <a:xfrm>
            <a:off x="503272" y="6426390"/>
            <a:ext cx="5940143" cy="1538883"/>
          </a:xfrm>
          <a:prstGeom prst="rect">
            <a:avLst/>
          </a:prstGeom>
          <a:noFill/>
        </p:spPr>
        <p:txBody>
          <a:bodyPr wrap="square" rtlCol="0">
            <a:spAutoFit/>
          </a:bodyPr>
          <a:lstStyle/>
          <a:p>
            <a:pPr>
              <a:spcAft>
                <a:spcPts val="1000"/>
              </a:spcAft>
            </a:pPr>
            <a:r>
              <a:rPr lang="en-GB" sz="1400" b="1" dirty="0">
                <a:solidFill>
                  <a:srgbClr val="002059"/>
                </a:solidFill>
                <a:latin typeface="Museo 300" panose="02000000000000000000" pitchFamily="2" charset="77"/>
                <a:cs typeface="Arial" panose="020B0604020202020204" pitchFamily="34" charset="0"/>
              </a:rPr>
              <a:t>What’s next?</a:t>
            </a:r>
          </a:p>
          <a:p>
            <a:pPr algn="just">
              <a:spcAft>
                <a:spcPts val="1000"/>
              </a:spcAft>
            </a:pPr>
            <a:r>
              <a:rPr lang="en-US" sz="1100" dirty="0">
                <a:solidFill>
                  <a:srgbClr val="002059"/>
                </a:solidFill>
                <a:latin typeface="Museo 300" panose="02000000000000000000" pitchFamily="50" charset="0"/>
              </a:rPr>
              <a:t>We invite people to complete our survey, available online at </a:t>
            </a:r>
            <a:r>
              <a:rPr lang="en-US" sz="1100" b="1" dirty="0">
                <a:solidFill>
                  <a:srgbClr val="E51F47"/>
                </a:solidFill>
                <a:latin typeface="Museo 300" panose="02000000000000000000" pitchFamily="50" charset="0"/>
                <a:hlinkClick r:id="rId3">
                  <a:extLst>
                    <a:ext uri="{A12FA001-AC4F-418D-AE19-62706E023703}">
                      <ahyp:hlinkClr xmlns:ahyp="http://schemas.microsoft.com/office/drawing/2018/hyperlinkcolor" val="tx"/>
                    </a:ext>
                  </a:extLst>
                </a:hlinkClick>
              </a:rPr>
              <a:t>www.urbanissta.co.uk</a:t>
            </a:r>
            <a:r>
              <a:rPr lang="en-US" sz="1100" b="1" dirty="0">
                <a:solidFill>
                  <a:srgbClr val="E51F47"/>
                </a:solidFill>
                <a:latin typeface="Museo 300" panose="02000000000000000000" pitchFamily="50" charset="0"/>
              </a:rPr>
              <a:t> </a:t>
            </a:r>
            <a:r>
              <a:rPr lang="en-US" sz="1100" dirty="0">
                <a:solidFill>
                  <a:srgbClr val="002059"/>
                </a:solidFill>
                <a:latin typeface="Museo 300" panose="02000000000000000000" pitchFamily="50" charset="0"/>
              </a:rPr>
              <a:t>this can be accessed by clicking</a:t>
            </a:r>
            <a:r>
              <a:rPr lang="en-US" sz="1100" b="1" dirty="0">
                <a:solidFill>
                  <a:srgbClr val="E51F47"/>
                </a:solidFill>
                <a:latin typeface="Museo 300" panose="02000000000000000000" pitchFamily="50" charset="0"/>
              </a:rPr>
              <a:t> </a:t>
            </a:r>
            <a:r>
              <a:rPr lang="en-US" sz="1100" dirty="0">
                <a:solidFill>
                  <a:srgbClr val="002059"/>
                </a:solidFill>
                <a:latin typeface="Museo 300" panose="02000000000000000000" pitchFamily="50" charset="0"/>
              </a:rPr>
              <a:t>on the </a:t>
            </a:r>
            <a:r>
              <a:rPr lang="en-US" sz="1100" b="1" dirty="0">
                <a:solidFill>
                  <a:srgbClr val="E51F47"/>
                </a:solidFill>
                <a:latin typeface="Museo 300" panose="02000000000000000000" pitchFamily="50" charset="0"/>
              </a:rPr>
              <a:t>Public Access page.</a:t>
            </a:r>
            <a:endParaRPr lang="en-US" sz="1100" dirty="0">
              <a:solidFill>
                <a:srgbClr val="002059"/>
              </a:solidFill>
              <a:latin typeface="Museo 300" panose="02000000000000000000" pitchFamily="50" charset="0"/>
            </a:endParaRPr>
          </a:p>
          <a:p>
            <a:pPr algn="ctr">
              <a:spcAft>
                <a:spcPts val="1000"/>
              </a:spcAft>
            </a:pPr>
            <a:r>
              <a:rPr lang="en-GB" sz="1100" b="1" u="sng" dirty="0">
                <a:solidFill>
                  <a:srgbClr val="002059"/>
                </a:solidFill>
                <a:effectLst/>
                <a:latin typeface="Museo 300" panose="02000000000000000000" pitchFamily="50" charset="0"/>
                <a:ea typeface="Calibri" panose="020F0502020204030204" pitchFamily="34" charset="0"/>
                <a:cs typeface="Times New Roman" panose="02020603050405020304" pitchFamily="18" charset="0"/>
              </a:rPr>
              <a:t>Please complete the survey by </a:t>
            </a:r>
            <a:r>
              <a:rPr lang="en-GB" sz="1100" b="1" u="sng">
                <a:solidFill>
                  <a:srgbClr val="002059"/>
                </a:solidFill>
                <a:effectLst/>
                <a:latin typeface="Museo 300" panose="02000000000000000000" pitchFamily="50" charset="0"/>
                <a:ea typeface="Calibri" panose="020F0502020204030204" pitchFamily="34" charset="0"/>
                <a:cs typeface="Times New Roman" panose="02020603050405020304" pitchFamily="18" charset="0"/>
              </a:rPr>
              <a:t>the 11</a:t>
            </a:r>
            <a:r>
              <a:rPr lang="en-GB" sz="1100" b="1" u="sng" baseline="30000">
                <a:solidFill>
                  <a:srgbClr val="002059"/>
                </a:solidFill>
                <a:latin typeface="Museo 300" panose="02000000000000000000" pitchFamily="50" charset="0"/>
                <a:ea typeface="Calibri" panose="020F0502020204030204" pitchFamily="34" charset="0"/>
                <a:cs typeface="Times New Roman" panose="02020603050405020304" pitchFamily="18" charset="0"/>
              </a:rPr>
              <a:t>th</a:t>
            </a:r>
            <a:r>
              <a:rPr lang="en-GB" sz="1100" b="1" u="sng">
                <a:solidFill>
                  <a:srgbClr val="002059"/>
                </a:solidFill>
                <a:latin typeface="Museo 300" panose="02000000000000000000" pitchFamily="50" charset="0"/>
                <a:ea typeface="Calibri" panose="020F0502020204030204" pitchFamily="34" charset="0"/>
                <a:cs typeface="Times New Roman" panose="02020603050405020304" pitchFamily="18" charset="0"/>
              </a:rPr>
              <a:t> </a:t>
            </a:r>
            <a:r>
              <a:rPr lang="en-GB" sz="1100" b="1" u="sng" dirty="0">
                <a:solidFill>
                  <a:srgbClr val="002059"/>
                </a:solidFill>
                <a:latin typeface="Museo 300" panose="02000000000000000000" pitchFamily="50" charset="0"/>
                <a:ea typeface="Calibri" panose="020F0502020204030204" pitchFamily="34" charset="0"/>
                <a:cs typeface="Times New Roman" panose="02020603050405020304" pitchFamily="18" charset="0"/>
              </a:rPr>
              <a:t>December 2024.</a:t>
            </a:r>
            <a:endParaRPr lang="en-GB" sz="1100" b="1" u="sng" dirty="0">
              <a:solidFill>
                <a:srgbClr val="002059"/>
              </a:solidFill>
              <a:effectLst/>
              <a:latin typeface="Museo 300" panose="02000000000000000000" pitchFamily="50" charset="0"/>
              <a:ea typeface="Calibri" panose="020F0502020204030204" pitchFamily="34" charset="0"/>
              <a:cs typeface="Times New Roman" panose="02020603050405020304" pitchFamily="18" charset="0"/>
            </a:endParaRPr>
          </a:p>
          <a:p>
            <a:pPr algn="ctr">
              <a:spcAft>
                <a:spcPts val="1000"/>
              </a:spcAft>
            </a:pPr>
            <a:r>
              <a:rPr lang="en-GB" sz="1100" dirty="0">
                <a:solidFill>
                  <a:srgbClr val="002059"/>
                </a:solidFill>
                <a:effectLst/>
                <a:latin typeface="Museo 300" panose="02000000000000000000" pitchFamily="50" charset="0"/>
                <a:ea typeface="Calibri" panose="020F0502020204030204" pitchFamily="34" charset="0"/>
                <a:cs typeface="Times New Roman" panose="02020603050405020304" pitchFamily="18" charset="0"/>
              </a:rPr>
              <a:t>Having received all the survey feedback, we will review the comments made and address them in our planning submission</a:t>
            </a:r>
            <a:endParaRPr lang="en-GB" sz="1100" dirty="0">
              <a:solidFill>
                <a:srgbClr val="002059"/>
              </a:solidFill>
              <a:highlight>
                <a:srgbClr val="FFFF00"/>
              </a:highlight>
              <a:latin typeface="Museo 300" panose="02000000000000000000" pitchFamily="2" charset="77"/>
              <a:cs typeface="Arial" panose="020B0604020202020204" pitchFamily="34" charset="0"/>
            </a:endParaRPr>
          </a:p>
        </p:txBody>
      </p:sp>
      <p:cxnSp>
        <p:nvCxnSpPr>
          <p:cNvPr id="10" name="Straight Connector 9">
            <a:extLst>
              <a:ext uri="{FF2B5EF4-FFF2-40B4-BE49-F238E27FC236}">
                <a16:creationId xmlns:a16="http://schemas.microsoft.com/office/drawing/2014/main" id="{66F9D103-CFB0-B64D-CFEC-0EF5BDDA94BA}"/>
              </a:ext>
            </a:extLst>
          </p:cNvPr>
          <p:cNvCxnSpPr>
            <a:cxnSpLocks/>
          </p:cNvCxnSpPr>
          <p:nvPr/>
        </p:nvCxnSpPr>
        <p:spPr>
          <a:xfrm flipH="1">
            <a:off x="547944" y="7990163"/>
            <a:ext cx="57371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8ACCE57-86EA-3D37-EE11-195C3697FDC5}"/>
              </a:ext>
            </a:extLst>
          </p:cNvPr>
          <p:cNvSpPr txBox="1">
            <a:spLocks/>
          </p:cNvSpPr>
          <p:nvPr/>
        </p:nvSpPr>
        <p:spPr>
          <a:xfrm>
            <a:off x="330792" y="1710759"/>
            <a:ext cx="3108958" cy="25660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400" b="1" dirty="0">
                <a:solidFill>
                  <a:srgbClr val="E51F47"/>
                </a:solidFill>
                <a:latin typeface="Museo 300" panose="02000000000000000000" pitchFamily="2" charset="77"/>
                <a:ea typeface="Calibri" panose="020F0502020204030204" pitchFamily="34" charset="0"/>
                <a:cs typeface="Arial" panose="020B0604020202020204" pitchFamily="34" charset="0"/>
              </a:rPr>
              <a:t>Development Features</a:t>
            </a:r>
          </a:p>
          <a:p>
            <a:pPr marL="0" indent="0">
              <a:lnSpc>
                <a:spcPct val="100000"/>
              </a:lnSpc>
              <a:buNone/>
            </a:pPr>
            <a:endParaRPr lang="en-GB" sz="1000" b="1" u="sng" dirty="0">
              <a:solidFill>
                <a:srgbClr val="000000"/>
              </a:solidFill>
              <a:latin typeface="Museo 300" panose="02000000000000000000" pitchFamily="2" charset="77"/>
              <a:ea typeface="Calibri" panose="020F0502020204030204" pitchFamily="34" charset="0"/>
            </a:endParaRPr>
          </a:p>
        </p:txBody>
      </p:sp>
      <p:sp>
        <p:nvSpPr>
          <p:cNvPr id="7" name="Subtitle 2">
            <a:extLst>
              <a:ext uri="{FF2B5EF4-FFF2-40B4-BE49-F238E27FC236}">
                <a16:creationId xmlns:a16="http://schemas.microsoft.com/office/drawing/2014/main" id="{5CAB337E-04FA-D141-86CA-E9CA93A555E9}"/>
              </a:ext>
            </a:extLst>
          </p:cNvPr>
          <p:cNvSpPr txBox="1">
            <a:spLocks/>
          </p:cNvSpPr>
          <p:nvPr/>
        </p:nvSpPr>
        <p:spPr>
          <a:xfrm>
            <a:off x="420688" y="279400"/>
            <a:ext cx="5940425" cy="703439"/>
          </a:xfrm>
          <a:prstGeom prst="rect">
            <a:avLst/>
          </a:prstGeom>
          <a:solidFill>
            <a:srgbClr val="00205A"/>
          </a:solidFill>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200" b="1" dirty="0">
                <a:solidFill>
                  <a:srgbClr val="00B050"/>
                </a:solidFill>
              </a:rPr>
              <a:t>    </a:t>
            </a:r>
            <a:br>
              <a:rPr lang="en-US" b="1" dirty="0">
                <a:solidFill>
                  <a:srgbClr val="00B050"/>
                </a:solidFill>
              </a:rPr>
            </a:br>
            <a:r>
              <a:rPr lang="en-US" b="1" dirty="0">
                <a:solidFill>
                  <a:srgbClr val="00B050"/>
                </a:solidFill>
              </a:rPr>
              <a:t>    </a:t>
            </a:r>
            <a:r>
              <a:rPr lang="en-US" sz="4500" b="1" dirty="0">
                <a:solidFill>
                  <a:srgbClr val="98D700"/>
                </a:solidFill>
              </a:rPr>
              <a:t>Morro Partnerships</a:t>
            </a:r>
          </a:p>
        </p:txBody>
      </p:sp>
      <p:pic>
        <p:nvPicPr>
          <p:cNvPr id="22" name="Picture 21" descr="A green and blue logo&#10;&#10;Description automatically generated">
            <a:extLst>
              <a:ext uri="{FF2B5EF4-FFF2-40B4-BE49-F238E27FC236}">
                <a16:creationId xmlns:a16="http://schemas.microsoft.com/office/drawing/2014/main" id="{A549F03A-B2ED-2B9B-949E-EA9D92E2CB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491" y="360268"/>
            <a:ext cx="572860" cy="612240"/>
          </a:xfrm>
          <a:prstGeom prst="rect">
            <a:avLst/>
          </a:prstGeom>
        </p:spPr>
      </p:pic>
      <p:sp>
        <p:nvSpPr>
          <p:cNvPr id="2" name="TextBox 1">
            <a:extLst>
              <a:ext uri="{FF2B5EF4-FFF2-40B4-BE49-F238E27FC236}">
                <a16:creationId xmlns:a16="http://schemas.microsoft.com/office/drawing/2014/main" id="{F583186B-1778-2826-5203-42175F4BE42E}"/>
              </a:ext>
            </a:extLst>
          </p:cNvPr>
          <p:cNvSpPr txBox="1"/>
          <p:nvPr/>
        </p:nvSpPr>
        <p:spPr>
          <a:xfrm>
            <a:off x="5211883" y="1068936"/>
            <a:ext cx="1141131" cy="246221"/>
          </a:xfrm>
          <a:prstGeom prst="rect">
            <a:avLst/>
          </a:prstGeom>
          <a:noFill/>
        </p:spPr>
        <p:txBody>
          <a:bodyPr wrap="square">
            <a:spAutoFit/>
          </a:bodyPr>
          <a:lstStyle/>
          <a:p>
            <a:pPr algn="r"/>
            <a:r>
              <a:rPr lang="en-US" sz="1000" dirty="0">
                <a:solidFill>
                  <a:schemeClr val="bg1"/>
                </a:solidFill>
                <a:latin typeface="Museo 300" panose="02000000000000000000" pitchFamily="2" charset="77"/>
              </a:rPr>
              <a:t>AUTUMN 2024</a:t>
            </a:r>
          </a:p>
        </p:txBody>
      </p:sp>
      <p:sp>
        <p:nvSpPr>
          <p:cNvPr id="6" name="TextBox 5">
            <a:extLst>
              <a:ext uri="{FF2B5EF4-FFF2-40B4-BE49-F238E27FC236}">
                <a16:creationId xmlns:a16="http://schemas.microsoft.com/office/drawing/2014/main" id="{7C172FD3-2261-4BC8-309E-97701ED948B7}"/>
              </a:ext>
            </a:extLst>
          </p:cNvPr>
          <p:cNvSpPr txBox="1"/>
          <p:nvPr/>
        </p:nvSpPr>
        <p:spPr>
          <a:xfrm>
            <a:off x="1275344" y="1068936"/>
            <a:ext cx="4063240" cy="461665"/>
          </a:xfrm>
          <a:prstGeom prst="rect">
            <a:avLst/>
          </a:prstGeom>
          <a:noFill/>
        </p:spPr>
        <p:txBody>
          <a:bodyPr wrap="square">
            <a:spAutoFit/>
          </a:bodyPr>
          <a:lstStyle/>
          <a:p>
            <a:pPr algn="ctr"/>
            <a:r>
              <a:rPr lang="en-US" sz="2400" dirty="0">
                <a:solidFill>
                  <a:schemeClr val="bg1"/>
                </a:solidFill>
                <a:latin typeface="Museo 300" panose="02000000000000000000" pitchFamily="2" charset="77"/>
              </a:rPr>
              <a:t>Community Newsletter </a:t>
            </a:r>
          </a:p>
        </p:txBody>
      </p:sp>
      <p:pic>
        <p:nvPicPr>
          <p:cNvPr id="17" name="Picture 16" descr="Logo, company name&#10;&#10;Description automatically generated">
            <a:extLst>
              <a:ext uri="{FF2B5EF4-FFF2-40B4-BE49-F238E27FC236}">
                <a16:creationId xmlns:a16="http://schemas.microsoft.com/office/drawing/2014/main" id="{69497289-AFE0-6EBF-57B3-AB0C91DA267C}"/>
              </a:ext>
            </a:extLst>
          </p:cNvPr>
          <p:cNvPicPr>
            <a:picLocks noChangeAspect="1"/>
          </p:cNvPicPr>
          <p:nvPr/>
        </p:nvPicPr>
        <p:blipFill rotWithShape="1">
          <a:blip r:embed="rId6"/>
          <a:srcRect l="854" t="39428" r="171" b="41070"/>
          <a:stretch/>
        </p:blipFill>
        <p:spPr>
          <a:xfrm>
            <a:off x="4758703" y="9296058"/>
            <a:ext cx="1961524" cy="330542"/>
          </a:xfrm>
          <a:prstGeom prst="rect">
            <a:avLst/>
          </a:prstGeom>
        </p:spPr>
      </p:pic>
      <p:sp>
        <p:nvSpPr>
          <p:cNvPr id="18" name="TextBox 17">
            <a:extLst>
              <a:ext uri="{FF2B5EF4-FFF2-40B4-BE49-F238E27FC236}">
                <a16:creationId xmlns:a16="http://schemas.microsoft.com/office/drawing/2014/main" id="{DD5A839D-8422-1B69-163C-062B301C62E7}"/>
              </a:ext>
            </a:extLst>
          </p:cNvPr>
          <p:cNvSpPr txBox="1"/>
          <p:nvPr/>
        </p:nvSpPr>
        <p:spPr>
          <a:xfrm>
            <a:off x="4610101" y="9511184"/>
            <a:ext cx="2501900" cy="230832"/>
          </a:xfrm>
          <a:prstGeom prst="rect">
            <a:avLst/>
          </a:prstGeom>
          <a:noFill/>
        </p:spPr>
        <p:txBody>
          <a:bodyPr wrap="square" rtlCol="0">
            <a:spAutoFit/>
          </a:bodyPr>
          <a:lstStyle/>
          <a:p>
            <a:r>
              <a:rPr lang="en-US" sz="900" dirty="0">
                <a:latin typeface="Museo 300" panose="02000000000000000000" pitchFamily="2" charset="77"/>
              </a:rPr>
              <a:t>Forward Thinking </a:t>
            </a:r>
            <a:r>
              <a:rPr lang="en-US" sz="900" dirty="0">
                <a:solidFill>
                  <a:srgbClr val="E51F47"/>
                </a:solidFill>
                <a:latin typeface="Museo 300" panose="02000000000000000000" pitchFamily="2" charset="77"/>
              </a:rPr>
              <a:t>Communications</a:t>
            </a:r>
          </a:p>
        </p:txBody>
      </p:sp>
    </p:spTree>
    <p:extLst>
      <p:ext uri="{BB962C8B-B14F-4D97-AF65-F5344CB8AC3E}">
        <p14:creationId xmlns:p14="http://schemas.microsoft.com/office/powerpoint/2010/main" val="27088482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1484</TotalTime>
  <Words>647</Words>
  <Application>Microsoft Office PowerPoint</Application>
  <PresentationFormat>A4 Paper (210x297 mm)</PresentationFormat>
  <Paragraphs>59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Museo 300</vt:lpstr>
      <vt:lpstr>Museo 500</vt:lpstr>
      <vt:lpstr>Office Theme</vt:lpstr>
      <vt:lpstr>         Morro Partnerships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Gants Hill News….</dc:title>
  <dc:creator>Jo Hanslip</dc:creator>
  <cp:lastModifiedBy>Amanda Hayward</cp:lastModifiedBy>
  <cp:revision>114</cp:revision>
  <dcterms:created xsi:type="dcterms:W3CDTF">2022-10-18T08:24:12Z</dcterms:created>
  <dcterms:modified xsi:type="dcterms:W3CDTF">2024-11-28T14:25:43Z</dcterms:modified>
</cp:coreProperties>
</file>